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0" r:id="rId1"/>
  </p:sldMasterIdLst>
  <p:notesMasterIdLst>
    <p:notesMasterId r:id="rId26"/>
  </p:notesMasterIdLst>
  <p:sldIdLst>
    <p:sldId id="256" r:id="rId2"/>
    <p:sldId id="257" r:id="rId3"/>
    <p:sldId id="258" r:id="rId4"/>
    <p:sldId id="274" r:id="rId5"/>
    <p:sldId id="287" r:id="rId6"/>
    <p:sldId id="285" r:id="rId7"/>
    <p:sldId id="286" r:id="rId8"/>
    <p:sldId id="288" r:id="rId9"/>
    <p:sldId id="280" r:id="rId10"/>
    <p:sldId id="293" r:id="rId11"/>
    <p:sldId id="271" r:id="rId12"/>
    <p:sldId id="291" r:id="rId13"/>
    <p:sldId id="283" r:id="rId14"/>
    <p:sldId id="281" r:id="rId15"/>
    <p:sldId id="272" r:id="rId16"/>
    <p:sldId id="276" r:id="rId17"/>
    <p:sldId id="273" r:id="rId18"/>
    <p:sldId id="292" r:id="rId19"/>
    <p:sldId id="277" r:id="rId20"/>
    <p:sldId id="270" r:id="rId21"/>
    <p:sldId id="278" r:id="rId22"/>
    <p:sldId id="279" r:id="rId23"/>
    <p:sldId id="289" r:id="rId24"/>
    <p:sldId id="290" r:id="rId2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Office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ACD9"/>
    <a:srgbClr val="000000"/>
    <a:srgbClr val="00407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080"/>
    <p:restoredTop sz="94722"/>
  </p:normalViewPr>
  <p:slideViewPr>
    <p:cSldViewPr snapToGrid="0" snapToObjects="1">
      <p:cViewPr>
        <p:scale>
          <a:sx n="133" d="100"/>
          <a:sy n="133" d="100"/>
        </p:scale>
        <p:origin x="1136" y="41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1C89B6-0167-0549-A9D3-815C20C90D38}" type="datetimeFigureOut">
              <a:rPr lang="en-US" smtClean="0"/>
              <a:t>9/3/20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430F75-B5EC-044F-A636-30352D0A13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837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 refinement is not used by our SCXML models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7215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3097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Make animation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2522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Make animation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5165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tiff"/><Relationship Id="rId3" Type="http://schemas.openxmlformats.org/officeDocument/2006/relationships/image" Target="../media/image4.png"/><Relationship Id="rId7" Type="http://schemas.openxmlformats.org/officeDocument/2006/relationships/image" Target="../media/image12.tif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8.tiff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M Title Slide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 rotWithShape="1">
          <a:blip r:embed="rId2" cstate="email">
            <a:alphaModFix amt="39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666"/>
          <a:stretch/>
        </p:blipFill>
        <p:spPr>
          <a:xfrm>
            <a:off x="5674179" y="2915630"/>
            <a:ext cx="3469822" cy="2931937"/>
          </a:xfrm>
          <a:prstGeom prst="rect">
            <a:avLst/>
          </a:prstGeom>
        </p:spPr>
      </p:pic>
      <p:sp>
        <p:nvSpPr>
          <p:cNvPr id="27" name="Rectangle 26"/>
          <p:cNvSpPr/>
          <p:nvPr userDrawn="1"/>
        </p:nvSpPr>
        <p:spPr>
          <a:xfrm>
            <a:off x="0" y="1228439"/>
            <a:ext cx="9144000" cy="1690255"/>
          </a:xfrm>
          <a:prstGeom prst="rect">
            <a:avLst/>
          </a:prstGeom>
          <a:solidFill>
            <a:schemeClr val="tx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2" name="Rectangle 31"/>
          <p:cNvSpPr/>
          <p:nvPr userDrawn="1"/>
        </p:nvSpPr>
        <p:spPr>
          <a:xfrm>
            <a:off x="5674180" y="0"/>
            <a:ext cx="1967594" cy="6858000"/>
          </a:xfrm>
          <a:prstGeom prst="rect">
            <a:avLst/>
          </a:prstGeom>
          <a:solidFill>
            <a:srgbClr val="00ACD9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3" name="Subtitle 2"/>
          <p:cNvSpPr txBox="1">
            <a:spLocks/>
          </p:cNvSpPr>
          <p:nvPr userDrawn="1"/>
        </p:nvSpPr>
        <p:spPr>
          <a:xfrm>
            <a:off x="516920" y="5567486"/>
            <a:ext cx="4695998" cy="353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685766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None/>
              <a:defRPr sz="1600" kern="1200" cap="none" spc="15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 defTabSz="685766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None/>
              <a:defRPr sz="18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685749" indent="0" algn="ctr" defTabSz="685766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None/>
              <a:defRPr sz="18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1028624" indent="0" algn="ctr" defTabSz="685766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None/>
              <a:defRPr sz="15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1371498" indent="0" algn="ctr" defTabSz="685766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None/>
              <a:defRPr sz="15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714373" indent="0" algn="ctr" defTabSz="685766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None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246" indent="0" algn="ctr" defTabSz="685766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None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120" indent="0" algn="ctr" defTabSz="685766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None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2995" indent="0" algn="ctr" defTabSz="685766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None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34" name="Picture 33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5893746" y="388060"/>
            <a:ext cx="1569767" cy="60625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Rectangle 34"/>
          <p:cNvSpPr/>
          <p:nvPr userDrawn="1"/>
        </p:nvSpPr>
        <p:spPr>
          <a:xfrm>
            <a:off x="1" y="1228439"/>
            <a:ext cx="152348" cy="1690255"/>
          </a:xfrm>
          <a:prstGeom prst="rect">
            <a:avLst/>
          </a:prstGeom>
          <a:solidFill>
            <a:schemeClr val="accent4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6" name="TextBox 35"/>
          <p:cNvSpPr txBox="1"/>
          <p:nvPr userDrawn="1"/>
        </p:nvSpPr>
        <p:spPr>
          <a:xfrm>
            <a:off x="525308" y="5336654"/>
            <a:ext cx="16687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i="1" spc="225" dirty="0">
                <a:solidFill>
                  <a:srgbClr val="00ACD9"/>
                </a:solidFill>
              </a:rPr>
              <a:t>PRESENTED BY</a:t>
            </a:r>
          </a:p>
        </p:txBody>
      </p:sp>
      <p:pic>
        <p:nvPicPr>
          <p:cNvPr id="37" name="Picture 36"/>
          <p:cNvPicPr>
            <a:picLocks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934" y="5934370"/>
            <a:ext cx="7049838" cy="36576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515761" y="1228439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583680"/>
            <a:ext cx="543222" cy="274320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84A6BEF6-8B5D-3A41-931E-E68E91FD74C0}" type="datetime1">
              <a:rPr lang="en-US" smtClean="0"/>
              <a:t>9/3/20</a:t>
            </a:fld>
            <a:endParaRPr lang="en-US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74180" y="6583680"/>
            <a:ext cx="1967594" cy="270111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24" name="Picture 23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502728" y="5905676"/>
            <a:ext cx="447351" cy="1296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9528" y="5880651"/>
            <a:ext cx="610223" cy="153757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TextBox 25"/>
          <p:cNvSpPr txBox="1"/>
          <p:nvPr userDrawn="1"/>
        </p:nvSpPr>
        <p:spPr>
          <a:xfrm>
            <a:off x="7695526" y="6094148"/>
            <a:ext cx="1399922" cy="5986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7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47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47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470" dirty="0">
              <a:solidFill>
                <a:schemeClr val="tx1"/>
              </a:solidFill>
            </a:endParaRPr>
          </a:p>
        </p:txBody>
      </p:sp>
      <p:sp>
        <p:nvSpPr>
          <p:cNvPr id="31" name="Rectangle 30"/>
          <p:cNvSpPr/>
          <p:nvPr userDrawn="1"/>
        </p:nvSpPr>
        <p:spPr>
          <a:xfrm>
            <a:off x="5674180" y="1363919"/>
            <a:ext cx="1967594" cy="1421017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8" name="Rectangle 37"/>
          <p:cNvSpPr/>
          <p:nvPr userDrawn="1"/>
        </p:nvSpPr>
        <p:spPr>
          <a:xfrm>
            <a:off x="616709" y="2915765"/>
            <a:ext cx="1596581" cy="854130"/>
          </a:xfrm>
          <a:prstGeom prst="rect">
            <a:avLst/>
          </a:prstGeom>
          <a:blipFill>
            <a:blip r:embed="rId8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9" name="Rectangle 38"/>
          <p:cNvSpPr/>
          <p:nvPr userDrawn="1"/>
        </p:nvSpPr>
        <p:spPr>
          <a:xfrm>
            <a:off x="3095870" y="2915765"/>
            <a:ext cx="2578305" cy="854130"/>
          </a:xfrm>
          <a:prstGeom prst="rect">
            <a:avLst/>
          </a:prstGeom>
          <a:blipFill>
            <a:blip r:embed="rId9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40" name="Rectangle 39"/>
          <p:cNvSpPr/>
          <p:nvPr userDrawn="1"/>
        </p:nvSpPr>
        <p:spPr>
          <a:xfrm>
            <a:off x="2205541" y="2915765"/>
            <a:ext cx="1216895" cy="854131"/>
          </a:xfrm>
          <a:prstGeom prst="rect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NM Title Slide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 rotWithShape="1">
          <a:blip r:embed="rId2" cstate="email">
            <a:alphaModFix amt="39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666"/>
          <a:stretch/>
        </p:blipFill>
        <p:spPr>
          <a:xfrm>
            <a:off x="5674179" y="2915630"/>
            <a:ext cx="3469822" cy="2931937"/>
          </a:xfrm>
          <a:prstGeom prst="rect">
            <a:avLst/>
          </a:prstGeom>
        </p:spPr>
      </p:pic>
      <p:sp>
        <p:nvSpPr>
          <p:cNvPr id="27" name="Rectangle 26"/>
          <p:cNvSpPr/>
          <p:nvPr userDrawn="1"/>
        </p:nvSpPr>
        <p:spPr>
          <a:xfrm>
            <a:off x="0" y="2079039"/>
            <a:ext cx="9144000" cy="1690255"/>
          </a:xfrm>
          <a:prstGeom prst="rect">
            <a:avLst/>
          </a:prstGeom>
          <a:solidFill>
            <a:schemeClr val="tx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2" name="Rectangle 31"/>
          <p:cNvSpPr/>
          <p:nvPr userDrawn="1"/>
        </p:nvSpPr>
        <p:spPr>
          <a:xfrm>
            <a:off x="5674180" y="0"/>
            <a:ext cx="1967594" cy="6858000"/>
          </a:xfrm>
          <a:prstGeom prst="rect">
            <a:avLst/>
          </a:prstGeom>
          <a:solidFill>
            <a:srgbClr val="00ACD9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3" name="Subtitle 2"/>
          <p:cNvSpPr txBox="1">
            <a:spLocks/>
          </p:cNvSpPr>
          <p:nvPr userDrawn="1"/>
        </p:nvSpPr>
        <p:spPr>
          <a:xfrm>
            <a:off x="645687" y="5261467"/>
            <a:ext cx="4550994" cy="14313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685766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None/>
              <a:defRPr sz="1600" kern="1200" cap="none" spc="15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 defTabSz="685766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None/>
              <a:defRPr sz="18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685749" indent="0" algn="ctr" defTabSz="685766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None/>
              <a:defRPr sz="18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1028624" indent="0" algn="ctr" defTabSz="685766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None/>
              <a:defRPr sz="15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1371498" indent="0" algn="ctr" defTabSz="685766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None/>
              <a:defRPr sz="15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714373" indent="0" algn="ctr" defTabSz="685766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None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246" indent="0" algn="ctr" defTabSz="685766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None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120" indent="0" algn="ctr" defTabSz="685766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None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2995" indent="0" algn="ctr" defTabSz="685766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None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400" dirty="0"/>
              <a:t>K. Morris</a:t>
            </a:r>
            <a:r>
              <a:rPr lang="en-US" sz="1400" baseline="30000" dirty="0"/>
              <a:t>1</a:t>
            </a:r>
            <a:r>
              <a:rPr lang="en-US" sz="1400" dirty="0"/>
              <a:t>, C. Snook</a:t>
            </a:r>
            <a:r>
              <a:rPr lang="en-US" sz="1400" baseline="30000" dirty="0"/>
              <a:t>2</a:t>
            </a:r>
            <a:r>
              <a:rPr lang="en-US" sz="1400" dirty="0"/>
              <a:t>, T.S. Hoang</a:t>
            </a:r>
            <a:r>
              <a:rPr lang="en-US" sz="1400" baseline="30000" dirty="0"/>
              <a:t>2</a:t>
            </a:r>
            <a:r>
              <a:rPr lang="en-US" sz="1400" dirty="0"/>
              <a:t>, 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G. Hulette</a:t>
            </a:r>
            <a:r>
              <a:rPr lang="en-US" sz="1400" baseline="30000" dirty="0"/>
              <a:t>1</a:t>
            </a:r>
            <a:r>
              <a:rPr lang="en-US" sz="1400" dirty="0"/>
              <a:t>, R. Armstrong</a:t>
            </a:r>
            <a:r>
              <a:rPr lang="en-US" sz="1400" baseline="30000" dirty="0"/>
              <a:t>1</a:t>
            </a:r>
            <a:r>
              <a:rPr lang="en-US" sz="1400" dirty="0"/>
              <a:t>, and M. Butler</a:t>
            </a:r>
            <a:r>
              <a:rPr lang="en-US" sz="1400" baseline="30000" dirty="0"/>
              <a:t>2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[1] Sandia National Laboratories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[2] Southampton University</a:t>
            </a:r>
          </a:p>
        </p:txBody>
      </p:sp>
      <p:pic>
        <p:nvPicPr>
          <p:cNvPr id="34" name="Picture 33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5893746" y="388060"/>
            <a:ext cx="1569767" cy="60625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Rectangle 34"/>
          <p:cNvSpPr/>
          <p:nvPr userDrawn="1"/>
        </p:nvSpPr>
        <p:spPr>
          <a:xfrm>
            <a:off x="1" y="2079039"/>
            <a:ext cx="152348" cy="1690255"/>
          </a:xfrm>
          <a:prstGeom prst="rect">
            <a:avLst/>
          </a:prstGeom>
          <a:solidFill>
            <a:schemeClr val="accent4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6" name="TextBox 35"/>
          <p:cNvSpPr txBox="1"/>
          <p:nvPr userDrawn="1"/>
        </p:nvSpPr>
        <p:spPr>
          <a:xfrm>
            <a:off x="701149" y="4884499"/>
            <a:ext cx="16021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spc="225" dirty="0">
                <a:solidFill>
                  <a:srgbClr val="00ACD9"/>
                </a:solidFill>
              </a:rPr>
              <a:t>Authors:</a:t>
            </a:r>
          </a:p>
        </p:txBody>
      </p:sp>
      <p:pic>
        <p:nvPicPr>
          <p:cNvPr id="37" name="Picture 36"/>
          <p:cNvPicPr>
            <a:picLocks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934" y="5934370"/>
            <a:ext cx="7049838" cy="36576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515760" y="2065280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583680"/>
            <a:ext cx="543222" cy="274320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84A6BEF6-8B5D-3A41-931E-E68E91FD74C0}" type="datetime1">
              <a:rPr lang="en-US" smtClean="0"/>
              <a:t>9/3/20</a:t>
            </a:fld>
            <a:endParaRPr lang="en-US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74180" y="6583680"/>
            <a:ext cx="1967594" cy="270111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24" name="Picture 23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502728" y="5905676"/>
            <a:ext cx="447351" cy="1296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9528" y="5880651"/>
            <a:ext cx="610223" cy="153757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TextBox 25"/>
          <p:cNvSpPr txBox="1"/>
          <p:nvPr userDrawn="1"/>
        </p:nvSpPr>
        <p:spPr>
          <a:xfrm>
            <a:off x="7695526" y="6094148"/>
            <a:ext cx="1399922" cy="5986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7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47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47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470" dirty="0">
              <a:solidFill>
                <a:schemeClr val="tx1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85893A3-489A-7742-9239-276D648EA29F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5674178" y="1221717"/>
            <a:ext cx="1967594" cy="68348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954DBB9-49D7-4145-A8A1-412B64C4E0C6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6080182" y="4535203"/>
            <a:ext cx="1093646" cy="801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371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NM Section 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2" cstate="email">
            <a:alphaModFix amt="3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9144000" cy="541767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3029216" cy="5417675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1" y="3112603"/>
            <a:ext cx="9144000" cy="1695216"/>
          </a:xfrm>
          <a:prstGeom prst="rect">
            <a:avLst/>
          </a:prstGeom>
          <a:solidFill>
            <a:schemeClr val="tx2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98021" y="3112607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98023" y="5064547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350" cap="none" spc="15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84" indent="0" algn="ctr">
              <a:buNone/>
              <a:defRPr sz="1800"/>
            </a:lvl2pPr>
            <a:lvl3pPr marL="685766" indent="0" algn="ctr">
              <a:buNone/>
              <a:defRPr sz="1800"/>
            </a:lvl3pPr>
            <a:lvl4pPr marL="1028649" indent="0" algn="ctr">
              <a:buNone/>
              <a:defRPr sz="1500"/>
            </a:lvl4pPr>
            <a:lvl5pPr marL="1371532" indent="0" algn="ctr">
              <a:buNone/>
              <a:defRPr sz="1500"/>
            </a:lvl5pPr>
            <a:lvl6pPr marL="1714415" indent="0" algn="ctr">
              <a:buNone/>
              <a:defRPr sz="1500"/>
            </a:lvl6pPr>
            <a:lvl7pPr marL="2057297" indent="0" algn="ctr">
              <a:buNone/>
              <a:defRPr sz="1500"/>
            </a:lvl7pPr>
            <a:lvl8pPr marL="2400180" indent="0" algn="ctr">
              <a:buNone/>
              <a:defRPr sz="1500"/>
            </a:lvl8pPr>
            <a:lvl9pPr marL="2743064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599583"/>
            <a:ext cx="543222" cy="25420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3D0FB7A-0984-5F42-9BF9-4F16409CEBE3}" type="datetime1">
              <a:rPr lang="en-US" smtClean="0"/>
              <a:t>9/3/20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9220" y="6599583"/>
            <a:ext cx="1884048" cy="25420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478971" y="6459789"/>
            <a:ext cx="410175" cy="365125"/>
          </a:xfrm>
        </p:spPr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1" y="3112607"/>
            <a:ext cx="152348" cy="1690255"/>
          </a:xfrm>
          <a:prstGeom prst="rect">
            <a:avLst/>
          </a:prstGeom>
          <a:solidFill>
            <a:schemeClr val="accent4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7" name="Picture 6"/>
          <p:cNvPicPr>
            <a:picLocks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29221" y="4893379"/>
            <a:ext cx="6114782" cy="6363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78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NM Section 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2" cstate="email">
            <a:alphaModFix amt="3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9144000" cy="541767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3029216" cy="5417675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1" y="3112603"/>
            <a:ext cx="9144000" cy="1695216"/>
          </a:xfrm>
          <a:prstGeom prst="rect">
            <a:avLst/>
          </a:prstGeom>
          <a:solidFill>
            <a:schemeClr val="tx2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98021" y="3112607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98023" y="5064547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350" cap="none" spc="15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84" indent="0" algn="ctr">
              <a:buNone/>
              <a:defRPr sz="1800"/>
            </a:lvl2pPr>
            <a:lvl3pPr marL="685766" indent="0" algn="ctr">
              <a:buNone/>
              <a:defRPr sz="1800"/>
            </a:lvl3pPr>
            <a:lvl4pPr marL="1028649" indent="0" algn="ctr">
              <a:buNone/>
              <a:defRPr sz="1500"/>
            </a:lvl4pPr>
            <a:lvl5pPr marL="1371532" indent="0" algn="ctr">
              <a:buNone/>
              <a:defRPr sz="1500"/>
            </a:lvl5pPr>
            <a:lvl6pPr marL="1714415" indent="0" algn="ctr">
              <a:buNone/>
              <a:defRPr sz="1500"/>
            </a:lvl6pPr>
            <a:lvl7pPr marL="2057297" indent="0" algn="ctr">
              <a:buNone/>
              <a:defRPr sz="1500"/>
            </a:lvl7pPr>
            <a:lvl8pPr marL="2400180" indent="0" algn="ctr">
              <a:buNone/>
              <a:defRPr sz="1500"/>
            </a:lvl8pPr>
            <a:lvl9pPr marL="2743064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599583"/>
            <a:ext cx="543222" cy="25420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3D0FB7A-0984-5F42-9BF9-4F16409CEBE3}" type="datetime1">
              <a:rPr lang="en-US" smtClean="0"/>
              <a:t>9/3/20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9220" y="6599583"/>
            <a:ext cx="1884048" cy="25420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478971" y="6459789"/>
            <a:ext cx="410175" cy="365125"/>
          </a:xfrm>
        </p:spPr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1" y="3112607"/>
            <a:ext cx="152348" cy="1690255"/>
          </a:xfrm>
          <a:prstGeom prst="rect">
            <a:avLst/>
          </a:prstGeom>
          <a:solidFill>
            <a:schemeClr val="accent4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7" name="Picture 6"/>
          <p:cNvPicPr>
            <a:picLocks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29221" y="4893379"/>
            <a:ext cx="6114782" cy="63637"/>
          </a:xfrm>
          <a:prstGeom prst="rect">
            <a:avLst/>
          </a:prstGeom>
        </p:spPr>
      </p:pic>
      <p:pic>
        <p:nvPicPr>
          <p:cNvPr id="12" name="Picture 1038" descr="electronics">
            <a:extLst>
              <a:ext uri="{FF2B5EF4-FFF2-40B4-BE49-F238E27FC236}">
                <a16:creationId xmlns:a16="http://schemas.microsoft.com/office/drawing/2014/main" id="{06C2BB70-BC91-1544-B0AE-80D9D62809D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/>
          <a:srcRect/>
          <a:stretch>
            <a:fillRect/>
          </a:stretch>
        </p:blipFill>
        <p:spPr bwMode="auto">
          <a:xfrm>
            <a:off x="642677" y="4028993"/>
            <a:ext cx="1743861" cy="694149"/>
          </a:xfrm>
          <a:prstGeom prst="rect">
            <a:avLst/>
          </a:prstGeom>
          <a:noFill/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6FC6620-8B57-BE4E-8A02-AF47F75292EB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785141" y="3234070"/>
            <a:ext cx="1458935" cy="572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39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78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F9367-8E19-584D-AFFE-3EFBBA0295C7}" type="datetime1">
              <a:rPr lang="en-US" smtClean="0"/>
              <a:t>9/3/20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Double Contn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835B1B-1234-434F-BA64-2F5E81CEE720}" type="datetime1">
              <a:rPr lang="en-US" smtClean="0"/>
              <a:t>9/3/20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618867" y="1125414"/>
            <a:ext cx="3700865" cy="488803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4"/>
          </p:nvPr>
        </p:nvSpPr>
        <p:spPr>
          <a:xfrm>
            <a:off x="4493820" y="1125414"/>
            <a:ext cx="3668789" cy="488803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76314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E19A3E-72A3-094D-BE9C-748891D343EA}" type="datetime1">
              <a:rPr lang="en-US" smtClean="0"/>
              <a:t>9/3/20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FB98F-B1FD-6E40-922F-164F08E18587}" type="datetime1">
              <a:rPr lang="en-US" smtClean="0"/>
              <a:t>9/3/20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White Only (BLAN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08414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 rot="5400000">
            <a:off x="171455" y="318897"/>
            <a:ext cx="685800" cy="48006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18867" y="437653"/>
            <a:ext cx="7543800" cy="5702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8867" y="1429234"/>
            <a:ext cx="7543800" cy="343363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8714" y="6599583"/>
            <a:ext cx="1854203" cy="25145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bg2">
                    <a:lumMod val="25000"/>
                  </a:schemeClr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fld id="{51B0C17D-9FEF-794A-8300-E98122063809}" type="datetime1">
              <a:rPr lang="en-US" smtClean="0"/>
              <a:t>9/3/20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95522" y="6599583"/>
            <a:ext cx="3617103" cy="25145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all" baseline="0"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381" y="437653"/>
            <a:ext cx="363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8458196" y="321774"/>
            <a:ext cx="685800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541421" y="380825"/>
            <a:ext cx="259675" cy="251610"/>
          </a:xfrm>
          <a:prstGeom prst="rect">
            <a:avLst/>
          </a:prstGeom>
        </p:spPr>
      </p:pic>
      <p:pic>
        <p:nvPicPr>
          <p:cNvPr id="15" name="Picture 14"/>
          <p:cNvPicPr>
            <a:picLocks/>
          </p:cNvPicPr>
          <p:nvPr userDrawn="1"/>
        </p:nvPicPr>
        <p:blipFill rotWithShape="1"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5677895" y="3391897"/>
            <a:ext cx="6857999" cy="74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5525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727" r:id="rId2"/>
    <p:sldLayoutId id="2147483680" r:id="rId3"/>
    <p:sldLayoutId id="2147483728" r:id="rId4"/>
    <p:sldLayoutId id="2147483675" r:id="rId5"/>
    <p:sldLayoutId id="2147483686" r:id="rId6"/>
    <p:sldLayoutId id="2147483676" r:id="rId7"/>
    <p:sldLayoutId id="2147483677" r:id="rId8"/>
    <p:sldLayoutId id="2147483713" r:id="rId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685766" rtl="0" eaLnBrk="1" latinLnBrk="0" hangingPunct="1">
        <a:lnSpc>
          <a:spcPct val="85000"/>
        </a:lnSpc>
        <a:spcBef>
          <a:spcPct val="0"/>
        </a:spcBef>
        <a:buNone/>
        <a:defRPr sz="2100" b="0" i="0" kern="1200" spc="75" baseline="0">
          <a:solidFill>
            <a:schemeClr val="bg2">
              <a:lumMod val="25000"/>
            </a:schemeClr>
          </a:solidFill>
          <a:latin typeface="Gill Sans MT" charset="0"/>
          <a:ea typeface="Gill Sans MT" charset="0"/>
          <a:cs typeface="Gill Sans MT" charset="0"/>
        </a:defRPr>
      </a:lvl1pPr>
    </p:titleStyle>
    <p:bodyStyle>
      <a:lvl1pPr marL="68577" indent="-68577" algn="l" defTabSz="685766" rtl="0" eaLnBrk="1" latinLnBrk="0" hangingPunct="1">
        <a:lnSpc>
          <a:spcPct val="90000"/>
        </a:lnSpc>
        <a:spcBef>
          <a:spcPts val="900"/>
        </a:spcBef>
        <a:spcAft>
          <a:spcPts val="150"/>
        </a:spcAft>
        <a:buClr>
          <a:srgbClr val="00B0F0"/>
        </a:buClr>
        <a:buSzPct val="100000"/>
        <a:buFont typeface="Calibri" panose="020F0502020204030204" pitchFamily="34" charset="0"/>
        <a:buChar char=" "/>
        <a:defRPr sz="1800" kern="1200">
          <a:solidFill>
            <a:schemeClr val="bg2">
              <a:lumMod val="25000"/>
            </a:schemeClr>
          </a:solidFill>
          <a:latin typeface="Garamond" charset="0"/>
          <a:ea typeface="Garamond" charset="0"/>
          <a:cs typeface="Garamond" charset="0"/>
        </a:defRPr>
      </a:lvl1pPr>
      <a:lvl2pPr marL="288022" indent="-137153" algn="l" defTabSz="685766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rgbClr val="00B0F0"/>
        </a:buClr>
        <a:buFont typeface="Calibri" pitchFamily="34" charset="0"/>
        <a:buChar char="◦"/>
        <a:defRPr sz="1600" kern="1200">
          <a:solidFill>
            <a:schemeClr val="bg2">
              <a:lumMod val="25000"/>
            </a:schemeClr>
          </a:solidFill>
          <a:latin typeface="Garamond" charset="0"/>
          <a:ea typeface="Garamond" charset="0"/>
          <a:cs typeface="Garamond" charset="0"/>
        </a:defRPr>
      </a:lvl2pPr>
      <a:lvl3pPr marL="425175" indent="-137153" algn="l" defTabSz="685766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rgbClr val="00B0F0"/>
        </a:buClr>
        <a:buFont typeface="Calibri" pitchFamily="34" charset="0"/>
        <a:buChar char="◦"/>
        <a:defRPr sz="1200" kern="1200">
          <a:solidFill>
            <a:schemeClr val="bg2">
              <a:lumMod val="25000"/>
            </a:schemeClr>
          </a:solidFill>
          <a:latin typeface="Garamond" charset="0"/>
          <a:ea typeface="Garamond" charset="0"/>
          <a:cs typeface="Garamond" charset="0"/>
        </a:defRPr>
      </a:lvl3pPr>
      <a:lvl4pPr marL="562328" indent="-137153" algn="l" defTabSz="685766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rgbClr val="00B0F0"/>
        </a:buClr>
        <a:buFont typeface="Calibri" pitchFamily="34" charset="0"/>
        <a:buChar char="◦"/>
        <a:defRPr sz="1200" kern="1200">
          <a:solidFill>
            <a:schemeClr val="bg2">
              <a:lumMod val="25000"/>
            </a:schemeClr>
          </a:solidFill>
          <a:latin typeface="Garamond" charset="0"/>
          <a:ea typeface="Garamond" charset="0"/>
          <a:cs typeface="Garamond" charset="0"/>
        </a:defRPr>
      </a:lvl4pPr>
      <a:lvl5pPr marL="699482" indent="-137153" algn="l" defTabSz="685766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rgbClr val="00B0F0"/>
        </a:buClr>
        <a:buFont typeface="Calibri" pitchFamily="34" charset="0"/>
        <a:buChar char="◦"/>
        <a:defRPr sz="1200" kern="1200">
          <a:solidFill>
            <a:schemeClr val="bg2">
              <a:lumMod val="25000"/>
            </a:schemeClr>
          </a:solidFill>
          <a:latin typeface="Garamond" charset="0"/>
          <a:ea typeface="Garamond" charset="0"/>
          <a:cs typeface="Garamond" charset="0"/>
        </a:defRPr>
      </a:lvl5pPr>
      <a:lvl6pPr marL="824960" indent="-171442" algn="l" defTabSz="685766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974952" indent="-171442" algn="l" defTabSz="685766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124944" indent="-171442" algn="l" defTabSz="685766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274937" indent="-171442" algn="l" defTabSz="685766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84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66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49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32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15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297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180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064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3.png"/><Relationship Id="rId5" Type="http://schemas.openxmlformats.org/officeDocument/2006/relationships/image" Target="../media/image31.png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7.png"/><Relationship Id="rId5" Type="http://schemas.openxmlformats.org/officeDocument/2006/relationships/image" Target="../media/image28.png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0D765D8-2211-8A4E-B222-6A8ACC764B7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Formal Verification of </a:t>
            </a:r>
            <a:br>
              <a:rPr lang="en-US" dirty="0"/>
            </a:br>
            <a:r>
              <a:rPr lang="en-US" dirty="0"/>
              <a:t>Run-to-completion Style </a:t>
            </a:r>
            <a:br>
              <a:rPr lang="en-US" dirty="0"/>
            </a:br>
            <a:r>
              <a:rPr lang="en-US" dirty="0" err="1"/>
              <a:t>Statecharts</a:t>
            </a:r>
            <a:r>
              <a:rPr lang="en-US" dirty="0"/>
              <a:t> Using Event-B</a:t>
            </a:r>
          </a:p>
        </p:txBody>
      </p:sp>
    </p:spTree>
    <p:extLst>
      <p:ext uri="{BB962C8B-B14F-4D97-AF65-F5344CB8AC3E}">
        <p14:creationId xmlns:p14="http://schemas.microsoft.com/office/powerpoint/2010/main" val="2396149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D43FC56-B7A1-694D-8F32-5403958B3C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867" y="437653"/>
            <a:ext cx="7768130" cy="570225"/>
          </a:xfrm>
        </p:spPr>
        <p:txBody>
          <a:bodyPr/>
          <a:lstStyle/>
          <a:p>
            <a:r>
              <a:rPr lang="en-US" dirty="0" err="1"/>
              <a:t>Statechart</a:t>
            </a:r>
            <a:r>
              <a:rPr lang="en-US" dirty="0"/>
              <a:t> Like Representation of Run-to-completion Semantics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898310-AFA5-7045-9B37-1BC6ADA4AF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10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1A35894-50E3-FF4D-B231-CFF0014F9A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643" y="935174"/>
            <a:ext cx="8503554" cy="5664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81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Model Construction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8364B-111A-144C-913C-7DF11AADB0E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3020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7C716-BBC6-5F43-9091-415FBA13F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Types of Refinement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D27644-5BEB-3746-B937-D34439C7D4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2FF87CB-1855-F54C-A5CC-3E1FC417257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8867" y="859080"/>
            <a:ext cx="3700865" cy="4888035"/>
          </a:xfrm>
        </p:spPr>
        <p:txBody>
          <a:bodyPr>
            <a:normAutofit lnSpcReduction="10000"/>
          </a:bodyPr>
          <a:lstStyle/>
          <a:p>
            <a:pPr>
              <a:buFont typeface="Wingdings" pitchFamily="2" charset="2"/>
              <a:buChar char="v"/>
            </a:pPr>
            <a:r>
              <a:rPr lang="en-US" dirty="0"/>
              <a:t>Our Refinement Rules:</a:t>
            </a:r>
          </a:p>
          <a:p>
            <a:pPr lvl="1">
              <a:buFont typeface="Wingdings" pitchFamily="2" charset="2"/>
              <a:buChar char="v"/>
            </a:pPr>
            <a:r>
              <a:rPr lang="en-US" b="1" dirty="0">
                <a:solidFill>
                  <a:srgbClr val="00B0F0"/>
                </a:solidFill>
              </a:rPr>
              <a:t>Nesting Rule : </a:t>
            </a:r>
            <a:r>
              <a:rPr lang="en-US" dirty="0"/>
              <a:t>A </a:t>
            </a:r>
            <a:r>
              <a:rPr lang="en-US" dirty="0" err="1"/>
              <a:t>statechart</a:t>
            </a:r>
            <a:r>
              <a:rPr lang="en-US" dirty="0"/>
              <a:t> can be embedded within a state of another </a:t>
            </a:r>
            <a:r>
              <a:rPr lang="en-US" dirty="0" err="1"/>
              <a:t>statechart</a:t>
            </a:r>
            <a:endParaRPr lang="en-US" dirty="0"/>
          </a:p>
          <a:p>
            <a:pPr lvl="1">
              <a:buFont typeface="Wingdings" pitchFamily="2" charset="2"/>
              <a:buChar char="v"/>
            </a:pPr>
            <a:endParaRPr lang="en-US" b="1" dirty="0">
              <a:solidFill>
                <a:schemeClr val="accent1"/>
              </a:solidFill>
            </a:endParaRPr>
          </a:p>
          <a:p>
            <a:pPr lvl="1">
              <a:buFont typeface="Wingdings" pitchFamily="2" charset="2"/>
              <a:buChar char="v"/>
            </a:pPr>
            <a:endParaRPr lang="en-US" b="1" dirty="0">
              <a:solidFill>
                <a:schemeClr val="accent1"/>
              </a:solidFill>
            </a:endParaRPr>
          </a:p>
          <a:p>
            <a:pPr lvl="1">
              <a:buFont typeface="Wingdings" pitchFamily="2" charset="2"/>
              <a:buChar char="v"/>
            </a:pPr>
            <a:endParaRPr lang="en-US" b="1" dirty="0">
              <a:solidFill>
                <a:schemeClr val="accent1"/>
              </a:solidFill>
            </a:endParaRPr>
          </a:p>
          <a:p>
            <a:pPr lvl="1">
              <a:buFont typeface="Wingdings" pitchFamily="2" charset="2"/>
              <a:buChar char="v"/>
            </a:pPr>
            <a:endParaRPr lang="en-US" b="1" dirty="0">
              <a:solidFill>
                <a:schemeClr val="accent1"/>
              </a:solidFill>
            </a:endParaRPr>
          </a:p>
          <a:p>
            <a:pPr lvl="1">
              <a:buFont typeface="Wingdings" pitchFamily="2" charset="2"/>
              <a:buChar char="v"/>
            </a:pPr>
            <a:endParaRPr lang="en-US" b="1" dirty="0">
              <a:solidFill>
                <a:schemeClr val="accent1"/>
              </a:solidFill>
            </a:endParaRPr>
          </a:p>
          <a:p>
            <a:pPr lvl="1">
              <a:buFont typeface="Wingdings" pitchFamily="2" charset="2"/>
              <a:buChar char="v"/>
            </a:pPr>
            <a:endParaRPr lang="en-US" b="1" dirty="0">
              <a:solidFill>
                <a:srgbClr val="00B0F0"/>
              </a:solidFill>
            </a:endParaRPr>
          </a:p>
          <a:p>
            <a:pPr lvl="1">
              <a:buFont typeface="Wingdings" pitchFamily="2" charset="2"/>
              <a:buChar char="v"/>
            </a:pPr>
            <a:r>
              <a:rPr lang="en-US" b="1" dirty="0">
                <a:solidFill>
                  <a:srgbClr val="00B0F0"/>
                </a:solidFill>
              </a:rPr>
              <a:t>Guard Strengthening:</a:t>
            </a:r>
            <a:r>
              <a:rPr lang="en-US" dirty="0">
                <a:solidFill>
                  <a:srgbClr val="00B0F0"/>
                </a:solidFill>
              </a:rPr>
              <a:t> </a:t>
            </a:r>
            <a:r>
              <a:rPr lang="en-US" dirty="0"/>
              <a:t>Guard conditions on a transition can be strengthened</a:t>
            </a:r>
          </a:p>
          <a:p>
            <a:pPr marL="150869" lvl="1" indent="0">
              <a:buNone/>
            </a:pPr>
            <a:endParaRPr lang="en-US" dirty="0"/>
          </a:p>
          <a:p>
            <a:pPr marL="150869" lvl="1" indent="0">
              <a:buNone/>
            </a:pPr>
            <a:endParaRPr lang="en-US" dirty="0"/>
          </a:p>
          <a:p>
            <a:pPr marL="150869" lvl="1" indent="0">
              <a:buNone/>
            </a:pPr>
            <a:endParaRPr lang="en-US" dirty="0"/>
          </a:p>
          <a:p>
            <a:pPr marL="150869" lvl="1" indent="0">
              <a:buNone/>
            </a:pPr>
            <a:endParaRPr lang="en-US" dirty="0"/>
          </a:p>
          <a:p>
            <a:pPr lvl="1">
              <a:buFont typeface="Wingdings" pitchFamily="2" charset="2"/>
              <a:buChar char="v"/>
            </a:pPr>
            <a:endParaRPr lang="en-US" b="1" dirty="0">
              <a:solidFill>
                <a:schemeClr val="accent1"/>
              </a:solidFill>
            </a:endParaRPr>
          </a:p>
          <a:p>
            <a:pPr lvl="1">
              <a:buFont typeface="Wingdings" pitchFamily="2" charset="2"/>
              <a:buChar char="v"/>
            </a:pPr>
            <a:r>
              <a:rPr lang="en-US" b="1" dirty="0">
                <a:solidFill>
                  <a:srgbClr val="00B0F0"/>
                </a:solidFill>
              </a:rPr>
              <a:t>Action Strengthening: </a:t>
            </a:r>
            <a:r>
              <a:rPr lang="en-US" dirty="0"/>
              <a:t>Transitions can have additional actions</a:t>
            </a:r>
          </a:p>
          <a:p>
            <a:pPr lvl="1">
              <a:buFont typeface="Wingdings" pitchFamily="2" charset="2"/>
              <a:buChar char="v"/>
            </a:pPr>
            <a:endParaRPr lang="en-US" dirty="0"/>
          </a:p>
          <a:p>
            <a:pPr marL="150869" lvl="1" indent="0">
              <a:buNone/>
            </a:pPr>
            <a:endParaRPr lang="en-US" dirty="0"/>
          </a:p>
          <a:p>
            <a:pPr marL="150869" lvl="1" indent="0">
              <a:buNone/>
            </a:pPr>
            <a:endParaRPr lang="en-US" dirty="0"/>
          </a:p>
          <a:p>
            <a:pPr marL="150869" lvl="1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C93D75B-6F9C-3749-92E9-9510059CD13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493820" y="859080"/>
            <a:ext cx="3668789" cy="4888035"/>
          </a:xfrm>
        </p:spPr>
        <p:txBody>
          <a:bodyPr/>
          <a:lstStyle/>
          <a:p>
            <a:pPr>
              <a:buFont typeface="Wingdings" pitchFamily="2" charset="2"/>
              <a:buChar char="v"/>
            </a:pPr>
            <a:r>
              <a:rPr lang="en-US" dirty="0" err="1"/>
              <a:t>Syriani</a:t>
            </a:r>
            <a:r>
              <a:rPr lang="en-US" dirty="0"/>
              <a:t> et al. Refinement Rules:</a:t>
            </a:r>
          </a:p>
          <a:p>
            <a:pPr lvl="1">
              <a:buFont typeface="Wingdings" pitchFamily="2" charset="2"/>
              <a:buChar char="v"/>
            </a:pPr>
            <a:r>
              <a:rPr lang="en-US" dirty="0"/>
              <a:t>Rule 2 basic-to-or state rule:</a:t>
            </a:r>
          </a:p>
          <a:p>
            <a:pPr lvl="1">
              <a:buFont typeface="Wingdings" pitchFamily="2" charset="2"/>
              <a:buChar char="v"/>
            </a:pPr>
            <a:endParaRPr lang="en-US" dirty="0"/>
          </a:p>
          <a:p>
            <a:pPr marL="150869" lvl="1" indent="0">
              <a:buNone/>
            </a:pPr>
            <a:endParaRPr lang="en-US" dirty="0"/>
          </a:p>
          <a:p>
            <a:pPr marL="150869" lvl="1" indent="0">
              <a:buNone/>
            </a:pPr>
            <a:endParaRPr lang="en-US" dirty="0"/>
          </a:p>
          <a:p>
            <a:pPr lvl="1">
              <a:buFont typeface="Wingdings" pitchFamily="2" charset="2"/>
              <a:buChar char="v"/>
            </a:pPr>
            <a:endParaRPr lang="en-US" dirty="0"/>
          </a:p>
          <a:p>
            <a:pPr lvl="1">
              <a:buFont typeface="Wingdings" pitchFamily="2" charset="2"/>
              <a:buChar char="v"/>
            </a:pPr>
            <a:r>
              <a:rPr lang="en-US" dirty="0"/>
              <a:t>Rule 3 or-to- and-state rule:</a:t>
            </a:r>
          </a:p>
          <a:p>
            <a:pPr lvl="1">
              <a:buFont typeface="Wingdings" pitchFamily="2" charset="2"/>
              <a:buChar char="v"/>
            </a:pPr>
            <a:endParaRPr lang="en-US" dirty="0"/>
          </a:p>
          <a:p>
            <a:pPr lvl="1">
              <a:buFont typeface="Wingdings" pitchFamily="2" charset="2"/>
              <a:buChar char="v"/>
            </a:pPr>
            <a:endParaRPr lang="en-US" dirty="0"/>
          </a:p>
          <a:p>
            <a:pPr lvl="1">
              <a:buFont typeface="Wingdings" pitchFamily="2" charset="2"/>
              <a:buChar char="v"/>
            </a:pPr>
            <a:endParaRPr lang="en-US" dirty="0"/>
          </a:p>
          <a:p>
            <a:pPr lvl="1">
              <a:buFont typeface="Wingdings" pitchFamily="2" charset="2"/>
              <a:buChar char="v"/>
            </a:pPr>
            <a:endParaRPr lang="en-US" dirty="0"/>
          </a:p>
          <a:p>
            <a:pPr lvl="1">
              <a:buFont typeface="Wingdings" pitchFamily="2" charset="2"/>
              <a:buChar char="v"/>
            </a:pPr>
            <a:r>
              <a:rPr lang="en-US" dirty="0"/>
              <a:t>Rule 7 state extension rule:</a:t>
            </a:r>
          </a:p>
          <a:p>
            <a:pPr lvl="1">
              <a:buFont typeface="Wingdings" pitchFamily="2" charset="2"/>
              <a:buChar char="v"/>
            </a:pPr>
            <a:endParaRPr lang="en-US" dirty="0"/>
          </a:p>
          <a:p>
            <a:pPr lvl="1">
              <a:buFont typeface="Wingdings" pitchFamily="2" charset="2"/>
              <a:buChar char="v"/>
            </a:pPr>
            <a:endParaRPr lang="en-US" dirty="0"/>
          </a:p>
          <a:p>
            <a:pPr lvl="1">
              <a:buFont typeface="Wingdings" pitchFamily="2" charset="2"/>
              <a:buChar char="v"/>
            </a:pPr>
            <a:endParaRPr lang="en-US" dirty="0"/>
          </a:p>
          <a:p>
            <a:pPr lvl="1">
              <a:buFont typeface="Wingdings" pitchFamily="2" charset="2"/>
              <a:buChar char="v"/>
            </a:pPr>
            <a:endParaRPr lang="en-US" dirty="0"/>
          </a:p>
          <a:p>
            <a:pPr lvl="1">
              <a:buFont typeface="Wingdings" pitchFamily="2" charset="2"/>
              <a:buChar char="v"/>
            </a:pPr>
            <a:r>
              <a:rPr lang="en-US" dirty="0"/>
              <a:t>Rule 8 path refinement rule: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234F129-8573-E04B-BF60-7C9BB1DC1A8D}"/>
              </a:ext>
            </a:extLst>
          </p:cNvPr>
          <p:cNvGrpSpPr/>
          <p:nvPr/>
        </p:nvGrpSpPr>
        <p:grpSpPr>
          <a:xfrm>
            <a:off x="856036" y="3962032"/>
            <a:ext cx="2826718" cy="954107"/>
            <a:chOff x="223225" y="1594964"/>
            <a:chExt cx="2826718" cy="954107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9D38C9D-80C3-0042-A4D4-F67584D1DEEB}"/>
                </a:ext>
              </a:extLst>
            </p:cNvPr>
            <p:cNvSpPr txBox="1"/>
            <p:nvPr/>
          </p:nvSpPr>
          <p:spPr>
            <a:xfrm>
              <a:off x="656181" y="1594964"/>
              <a:ext cx="1342368" cy="95410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SA</a:t>
              </a:r>
            </a:p>
            <a:p>
              <a:pPr algn="ctr"/>
              <a:endParaRPr lang="en-US" sz="1400" dirty="0"/>
            </a:p>
            <a:p>
              <a:pPr algn="ctr"/>
              <a:endParaRPr lang="en-US" sz="1400" dirty="0"/>
            </a:p>
            <a:p>
              <a:pPr algn="ctr"/>
              <a:endParaRPr lang="en-US" sz="1400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3C8A59A-9D13-304D-A232-CB68894F8920}"/>
                </a:ext>
              </a:extLst>
            </p:cNvPr>
            <p:cNvSpPr txBox="1"/>
            <p:nvPr/>
          </p:nvSpPr>
          <p:spPr>
            <a:xfrm>
              <a:off x="2675547" y="1950672"/>
              <a:ext cx="374396" cy="30777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SB</a:t>
              </a: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BFFA7E5A-CE13-7D44-9701-E5D3AAC2D0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91867" y="2090568"/>
              <a:ext cx="683680" cy="582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8E88C678-A047-6F4C-99F6-00AF56DAA654}"/>
                </a:ext>
              </a:extLst>
            </p:cNvPr>
            <p:cNvSpPr/>
            <p:nvPr/>
          </p:nvSpPr>
          <p:spPr>
            <a:xfrm>
              <a:off x="223225" y="2013584"/>
              <a:ext cx="117120" cy="11569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946F7DA0-309F-094C-BA6A-29C96938E1C5}"/>
                </a:ext>
              </a:extLst>
            </p:cNvPr>
            <p:cNvCxnSpPr>
              <a:cxnSpLocks/>
              <a:stCxn id="31" idx="6"/>
              <a:endCxn id="28" idx="1"/>
            </p:cNvCxnSpPr>
            <p:nvPr/>
          </p:nvCxnSpPr>
          <p:spPr>
            <a:xfrm>
              <a:off x="340345" y="2071434"/>
              <a:ext cx="315836" cy="58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4457E83-87DF-DF45-B6D1-67759680B6E2}"/>
              </a:ext>
            </a:extLst>
          </p:cNvPr>
          <p:cNvGrpSpPr/>
          <p:nvPr/>
        </p:nvGrpSpPr>
        <p:grpSpPr>
          <a:xfrm>
            <a:off x="905200" y="5524913"/>
            <a:ext cx="2904363" cy="1169551"/>
            <a:chOff x="202361" y="1164076"/>
            <a:chExt cx="2904363" cy="1169551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87C8BEEF-7012-FF47-82D3-17ADB0DAF4A8}"/>
                </a:ext>
              </a:extLst>
            </p:cNvPr>
            <p:cNvSpPr txBox="1"/>
            <p:nvPr/>
          </p:nvSpPr>
          <p:spPr>
            <a:xfrm>
              <a:off x="656181" y="1594964"/>
              <a:ext cx="425415" cy="30777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SA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A9373190-7E3D-FF49-9D1E-C9CB4B75EB85}"/>
                </a:ext>
              </a:extLst>
            </p:cNvPr>
            <p:cNvSpPr txBox="1"/>
            <p:nvPr/>
          </p:nvSpPr>
          <p:spPr>
            <a:xfrm>
              <a:off x="1764356" y="1164076"/>
              <a:ext cx="1342368" cy="116955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SB</a:t>
              </a:r>
            </a:p>
            <a:p>
              <a:pPr algn="ctr"/>
              <a:endParaRPr lang="en-US" sz="1400" dirty="0"/>
            </a:p>
            <a:p>
              <a:pPr algn="ctr"/>
              <a:endParaRPr lang="en-US" sz="1400" dirty="0"/>
            </a:p>
            <a:p>
              <a:pPr algn="ctr"/>
              <a:endParaRPr lang="en-US" sz="1400" dirty="0"/>
            </a:p>
            <a:p>
              <a:pPr algn="ctr"/>
              <a:endParaRPr lang="en-US" sz="1400" dirty="0"/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93AA396F-1B3A-1548-B7A5-BB24DAA1BA12}"/>
                </a:ext>
              </a:extLst>
            </p:cNvPr>
            <p:cNvCxnSpPr>
              <a:cxnSpLocks/>
              <a:stCxn id="39" idx="3"/>
              <a:endCxn id="40" idx="1"/>
            </p:cNvCxnSpPr>
            <p:nvPr/>
          </p:nvCxnSpPr>
          <p:spPr>
            <a:xfrm flipV="1">
              <a:off x="1081596" y="1748852"/>
              <a:ext cx="682760" cy="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388EB642-C7EF-4A4F-B881-B503C2F2E8A5}"/>
                </a:ext>
              </a:extLst>
            </p:cNvPr>
            <p:cNvSpPr/>
            <p:nvPr/>
          </p:nvSpPr>
          <p:spPr>
            <a:xfrm>
              <a:off x="202361" y="1691001"/>
              <a:ext cx="117120" cy="11569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1999EB16-AB37-EB4D-8652-089F5A3B3BD2}"/>
                </a:ext>
              </a:extLst>
            </p:cNvPr>
            <p:cNvCxnSpPr>
              <a:cxnSpLocks/>
              <a:stCxn id="42" idx="6"/>
              <a:endCxn id="39" idx="1"/>
            </p:cNvCxnSpPr>
            <p:nvPr/>
          </p:nvCxnSpPr>
          <p:spPr>
            <a:xfrm>
              <a:off x="319481" y="1748851"/>
              <a:ext cx="336700" cy="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03D7AE8-4429-DF4F-A3B4-CEA401120251}"/>
              </a:ext>
            </a:extLst>
          </p:cNvPr>
          <p:cNvGrpSpPr/>
          <p:nvPr/>
        </p:nvGrpSpPr>
        <p:grpSpPr>
          <a:xfrm>
            <a:off x="2584337" y="5915402"/>
            <a:ext cx="1084652" cy="653843"/>
            <a:chOff x="1037441" y="5312234"/>
            <a:chExt cx="1084652" cy="653843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35620817-42E2-E84B-9A77-B767042D7594}"/>
                </a:ext>
              </a:extLst>
            </p:cNvPr>
            <p:cNvGrpSpPr/>
            <p:nvPr/>
          </p:nvGrpSpPr>
          <p:grpSpPr>
            <a:xfrm>
              <a:off x="1037441" y="5658300"/>
              <a:ext cx="1084652" cy="307777"/>
              <a:chOff x="907946" y="5347167"/>
              <a:chExt cx="1084652" cy="307777"/>
            </a:xfrm>
          </p:grpSpPr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69B8AB1-79E8-4241-97C7-BAF482A5DB41}"/>
                  </a:ext>
                </a:extLst>
              </p:cNvPr>
              <p:cNvSpPr txBox="1"/>
              <p:nvPr/>
            </p:nvSpPr>
            <p:spPr>
              <a:xfrm>
                <a:off x="907946" y="5347167"/>
                <a:ext cx="457967" cy="307777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/>
                  <a:t>SC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571595C-A153-B14E-9233-61013C9464D1}"/>
                  </a:ext>
                </a:extLst>
              </p:cNvPr>
              <p:cNvSpPr txBox="1"/>
              <p:nvPr/>
            </p:nvSpPr>
            <p:spPr>
              <a:xfrm>
                <a:off x="1573123" y="5347167"/>
                <a:ext cx="419475" cy="307777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/>
                  <a:t>SD</a:t>
                </a:r>
              </a:p>
            </p:txBody>
          </p:sp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FDF556E6-AD15-5742-B58E-A9C890A2636E}"/>
                  </a:ext>
                </a:extLst>
              </p:cNvPr>
              <p:cNvCxnSpPr>
                <a:cxnSpLocks/>
                <a:stCxn id="35" idx="3"/>
                <a:endCxn id="36" idx="1"/>
              </p:cNvCxnSpPr>
              <p:nvPr/>
            </p:nvCxnSpPr>
            <p:spPr>
              <a:xfrm>
                <a:off x="1365913" y="5501056"/>
                <a:ext cx="20721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23ABF3F7-1B2D-E442-9026-261DCC308A39}"/>
                </a:ext>
              </a:extLst>
            </p:cNvPr>
            <p:cNvSpPr/>
            <p:nvPr/>
          </p:nvSpPr>
          <p:spPr>
            <a:xfrm>
              <a:off x="1220198" y="5312234"/>
              <a:ext cx="117120" cy="11569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9110B7D1-D663-7B47-AD7D-7E544AE52B32}"/>
                </a:ext>
              </a:extLst>
            </p:cNvPr>
            <p:cNvCxnSpPr>
              <a:cxnSpLocks/>
              <a:endCxn id="35" idx="0"/>
            </p:cNvCxnSpPr>
            <p:nvPr/>
          </p:nvCxnSpPr>
          <p:spPr>
            <a:xfrm>
              <a:off x="1266424" y="5427933"/>
              <a:ext cx="1" cy="23036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BF05F228-8412-4440-B571-A4277D4C92D4}"/>
              </a:ext>
            </a:extLst>
          </p:cNvPr>
          <p:cNvGrpSpPr/>
          <p:nvPr/>
        </p:nvGrpSpPr>
        <p:grpSpPr>
          <a:xfrm>
            <a:off x="1407089" y="4100276"/>
            <a:ext cx="1123144" cy="646630"/>
            <a:chOff x="1415228" y="2198802"/>
            <a:chExt cx="1123144" cy="646630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CE8FBD54-ED79-1842-8C4B-E2C938E4D40D}"/>
                </a:ext>
              </a:extLst>
            </p:cNvPr>
            <p:cNvGrpSpPr/>
            <p:nvPr/>
          </p:nvGrpSpPr>
          <p:grpSpPr>
            <a:xfrm>
              <a:off x="1415228" y="2537655"/>
              <a:ext cx="1123144" cy="307777"/>
              <a:chOff x="907946" y="5347167"/>
              <a:chExt cx="1123144" cy="307777"/>
            </a:xfrm>
          </p:grpSpPr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ADDA3D1-61D8-5B43-9E8D-5FE86D55AE94}"/>
                  </a:ext>
                </a:extLst>
              </p:cNvPr>
              <p:cNvSpPr txBox="1"/>
              <p:nvPr/>
            </p:nvSpPr>
            <p:spPr>
              <a:xfrm>
                <a:off x="907946" y="5347167"/>
                <a:ext cx="457967" cy="307777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/>
                  <a:t>SC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45261A7-6D54-0C47-8C63-F35A55060173}"/>
                  </a:ext>
                </a:extLst>
              </p:cNvPr>
              <p:cNvSpPr txBox="1"/>
              <p:nvPr/>
            </p:nvSpPr>
            <p:spPr>
              <a:xfrm>
                <a:off x="1573123" y="5347167"/>
                <a:ext cx="457967" cy="307777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/>
                  <a:t>SD</a:t>
                </a:r>
              </a:p>
            </p:txBody>
          </p: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27F422A9-CDBE-5A4B-9B0E-F77E9C277F38}"/>
                  </a:ext>
                </a:extLst>
              </p:cNvPr>
              <p:cNvCxnSpPr>
                <a:cxnSpLocks/>
                <a:stCxn id="24" idx="3"/>
                <a:endCxn id="25" idx="1"/>
              </p:cNvCxnSpPr>
              <p:nvPr/>
            </p:nvCxnSpPr>
            <p:spPr>
              <a:xfrm>
                <a:off x="1365913" y="5501056"/>
                <a:ext cx="20721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B110325F-EC4D-DD4E-9C2A-224E663E8170}"/>
                </a:ext>
              </a:extLst>
            </p:cNvPr>
            <p:cNvSpPr/>
            <p:nvPr/>
          </p:nvSpPr>
          <p:spPr>
            <a:xfrm>
              <a:off x="1595465" y="2198802"/>
              <a:ext cx="117120" cy="11569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28E5E0E5-B625-634D-85BB-9E678CF8E05C}"/>
                </a:ext>
              </a:extLst>
            </p:cNvPr>
            <p:cNvCxnSpPr>
              <a:cxnSpLocks/>
            </p:cNvCxnSpPr>
            <p:nvPr/>
          </p:nvCxnSpPr>
          <p:spPr>
            <a:xfrm>
              <a:off x="1641691" y="2314501"/>
              <a:ext cx="1" cy="23036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6CDEA8C6-0266-E24C-8418-645249DE463F}"/>
              </a:ext>
            </a:extLst>
          </p:cNvPr>
          <p:cNvGrpSpPr/>
          <p:nvPr/>
        </p:nvGrpSpPr>
        <p:grpSpPr>
          <a:xfrm>
            <a:off x="415062" y="1654439"/>
            <a:ext cx="3455212" cy="1605230"/>
            <a:chOff x="4551809" y="3134216"/>
            <a:chExt cx="3455212" cy="1605230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14AE28F3-2E8D-C54D-805D-7B25796CEE7F}"/>
                </a:ext>
              </a:extLst>
            </p:cNvPr>
            <p:cNvSpPr txBox="1"/>
            <p:nvPr/>
          </p:nvSpPr>
          <p:spPr>
            <a:xfrm>
              <a:off x="6664653" y="3139008"/>
              <a:ext cx="1342368" cy="1600438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sz="1400" dirty="0"/>
            </a:p>
            <a:p>
              <a:pPr algn="ctr"/>
              <a:endParaRPr lang="en-US" sz="1400" dirty="0"/>
            </a:p>
            <a:p>
              <a:pPr algn="ctr"/>
              <a:endParaRPr lang="en-US" sz="1400" dirty="0"/>
            </a:p>
            <a:p>
              <a:pPr algn="ctr"/>
              <a:endParaRPr lang="en-US" sz="1400" dirty="0"/>
            </a:p>
            <a:p>
              <a:pPr algn="ctr"/>
              <a:endParaRPr lang="en-US" sz="1400" dirty="0"/>
            </a:p>
            <a:p>
              <a:pPr algn="ctr"/>
              <a:endParaRPr lang="en-US" sz="1400" dirty="0"/>
            </a:p>
            <a:p>
              <a:pPr algn="ctr"/>
              <a:endParaRPr lang="en-US" sz="1400" dirty="0"/>
            </a:p>
          </p:txBody>
        </p: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6BC1CC52-16FA-2C44-893F-11D27D2720C2}"/>
                </a:ext>
              </a:extLst>
            </p:cNvPr>
            <p:cNvCxnSpPr>
              <a:cxnSpLocks/>
              <a:stCxn id="76" idx="3"/>
              <a:endCxn id="72" idx="1"/>
            </p:cNvCxnSpPr>
            <p:nvPr/>
          </p:nvCxnSpPr>
          <p:spPr>
            <a:xfrm flipV="1">
              <a:off x="6268096" y="3939227"/>
              <a:ext cx="396557" cy="650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BB325239-33AE-BE42-A2A9-32E6F7340427}"/>
                </a:ext>
              </a:extLst>
            </p:cNvPr>
            <p:cNvSpPr/>
            <p:nvPr/>
          </p:nvSpPr>
          <p:spPr>
            <a:xfrm>
              <a:off x="4551809" y="3895847"/>
              <a:ext cx="117120" cy="11569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01853F10-E3E0-BF4F-B1F7-DABD39F8C164}"/>
                </a:ext>
              </a:extLst>
            </p:cNvPr>
            <p:cNvCxnSpPr>
              <a:cxnSpLocks/>
              <a:stCxn id="74" idx="6"/>
              <a:endCxn id="76" idx="1"/>
            </p:cNvCxnSpPr>
            <p:nvPr/>
          </p:nvCxnSpPr>
          <p:spPr>
            <a:xfrm flipV="1">
              <a:off x="4668929" y="3945728"/>
              <a:ext cx="256799" cy="796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62F7C006-BBB3-6B49-8EE6-AB43F85A799A}"/>
                </a:ext>
              </a:extLst>
            </p:cNvPr>
            <p:cNvSpPr txBox="1"/>
            <p:nvPr/>
          </p:nvSpPr>
          <p:spPr>
            <a:xfrm>
              <a:off x="4925728" y="3468674"/>
              <a:ext cx="1342368" cy="95410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SA</a:t>
              </a:r>
            </a:p>
            <a:p>
              <a:pPr algn="ctr"/>
              <a:endParaRPr lang="en-US" sz="1400" dirty="0"/>
            </a:p>
            <a:p>
              <a:pPr algn="ctr"/>
              <a:endParaRPr lang="en-US" sz="1400" dirty="0"/>
            </a:p>
            <a:p>
              <a:pPr algn="ctr"/>
              <a:endParaRPr lang="en-US" sz="1400" dirty="0"/>
            </a:p>
          </p:txBody>
        </p: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F97B9A83-C36F-9B43-A6DC-501D5009F51C}"/>
                </a:ext>
              </a:extLst>
            </p:cNvPr>
            <p:cNvCxnSpPr>
              <a:cxnSpLocks/>
              <a:stCxn id="72" idx="0"/>
              <a:endCxn id="72" idx="2"/>
            </p:cNvCxnSpPr>
            <p:nvPr/>
          </p:nvCxnSpPr>
          <p:spPr>
            <a:xfrm>
              <a:off x="7335837" y="3139008"/>
              <a:ext cx="0" cy="1600438"/>
            </a:xfrm>
            <a:prstGeom prst="line">
              <a:avLst/>
            </a:prstGeom>
            <a:ln w="254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BA362C87-D2DA-1749-A6AD-B995D44FC865}"/>
                </a:ext>
              </a:extLst>
            </p:cNvPr>
            <p:cNvSpPr txBox="1"/>
            <p:nvPr/>
          </p:nvSpPr>
          <p:spPr>
            <a:xfrm>
              <a:off x="6664653" y="3134216"/>
              <a:ext cx="1342368" cy="30777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SB</a:t>
              </a: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74BD2FD7-9436-8443-9050-B7FD4E3EF852}"/>
              </a:ext>
            </a:extLst>
          </p:cNvPr>
          <p:cNvGrpSpPr/>
          <p:nvPr/>
        </p:nvGrpSpPr>
        <p:grpSpPr>
          <a:xfrm>
            <a:off x="2635074" y="2026208"/>
            <a:ext cx="457967" cy="1198403"/>
            <a:chOff x="1037441" y="5312234"/>
            <a:chExt cx="457967" cy="1198403"/>
          </a:xfrm>
        </p:grpSpPr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A06A88DC-A12D-734F-86BC-2981F43FEB1E}"/>
                </a:ext>
              </a:extLst>
            </p:cNvPr>
            <p:cNvGrpSpPr/>
            <p:nvPr/>
          </p:nvGrpSpPr>
          <p:grpSpPr>
            <a:xfrm>
              <a:off x="1037441" y="5658300"/>
              <a:ext cx="457967" cy="852337"/>
              <a:chOff x="907946" y="5347167"/>
              <a:chExt cx="457967" cy="852337"/>
            </a:xfrm>
          </p:grpSpPr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9CEDB1EA-7E25-2440-B8EE-5BF05D57CDFF}"/>
                  </a:ext>
                </a:extLst>
              </p:cNvPr>
              <p:cNvSpPr txBox="1"/>
              <p:nvPr/>
            </p:nvSpPr>
            <p:spPr>
              <a:xfrm>
                <a:off x="907946" y="5347167"/>
                <a:ext cx="457967" cy="307777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/>
                  <a:t>SE</a:t>
                </a: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106853C8-AB48-334B-9F4C-8B78908D74BA}"/>
                  </a:ext>
                </a:extLst>
              </p:cNvPr>
              <p:cNvSpPr txBox="1"/>
              <p:nvPr/>
            </p:nvSpPr>
            <p:spPr>
              <a:xfrm>
                <a:off x="928470" y="5891727"/>
                <a:ext cx="419475" cy="307777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/>
                  <a:t>SF</a:t>
                </a:r>
              </a:p>
            </p:txBody>
          </p:sp>
          <p:cxnSp>
            <p:nvCxnSpPr>
              <p:cNvPr id="63" name="Straight Arrow Connector 62">
                <a:extLst>
                  <a:ext uri="{FF2B5EF4-FFF2-40B4-BE49-F238E27FC236}">
                    <a16:creationId xmlns:a16="http://schemas.microsoft.com/office/drawing/2014/main" id="{DF5FF80B-B154-2D46-A53C-158124D503B5}"/>
                  </a:ext>
                </a:extLst>
              </p:cNvPr>
              <p:cNvCxnSpPr>
                <a:cxnSpLocks/>
                <a:stCxn id="61" idx="2"/>
                <a:endCxn id="62" idx="0"/>
              </p:cNvCxnSpPr>
              <p:nvPr/>
            </p:nvCxnSpPr>
            <p:spPr>
              <a:xfrm>
                <a:off x="1136930" y="5654944"/>
                <a:ext cx="1278" cy="236783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0E2B10AB-1C45-7A4F-8092-5EAA7E91B306}"/>
                </a:ext>
              </a:extLst>
            </p:cNvPr>
            <p:cNvSpPr/>
            <p:nvPr/>
          </p:nvSpPr>
          <p:spPr>
            <a:xfrm>
              <a:off x="1220198" y="5312234"/>
              <a:ext cx="117120" cy="11569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472E1D12-54DA-FB4F-B706-13E7F086F1A1}"/>
                </a:ext>
              </a:extLst>
            </p:cNvPr>
            <p:cNvCxnSpPr>
              <a:cxnSpLocks/>
              <a:endCxn id="61" idx="0"/>
            </p:cNvCxnSpPr>
            <p:nvPr/>
          </p:nvCxnSpPr>
          <p:spPr>
            <a:xfrm>
              <a:off x="1266424" y="5427933"/>
              <a:ext cx="1" cy="23036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B1A5DA0C-90D7-FD41-AFE8-14D0ACB503C9}"/>
              </a:ext>
            </a:extLst>
          </p:cNvPr>
          <p:cNvGrpSpPr/>
          <p:nvPr/>
        </p:nvGrpSpPr>
        <p:grpSpPr>
          <a:xfrm>
            <a:off x="3359326" y="2026208"/>
            <a:ext cx="457967" cy="1198403"/>
            <a:chOff x="1037441" y="5312234"/>
            <a:chExt cx="457967" cy="1198403"/>
          </a:xfrm>
        </p:grpSpPr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38EDC4A6-D8B9-2A42-A6BC-92792D5B33B0}"/>
                </a:ext>
              </a:extLst>
            </p:cNvPr>
            <p:cNvGrpSpPr/>
            <p:nvPr/>
          </p:nvGrpSpPr>
          <p:grpSpPr>
            <a:xfrm>
              <a:off x="1037441" y="5658300"/>
              <a:ext cx="457967" cy="852337"/>
              <a:chOff x="907946" y="5347167"/>
              <a:chExt cx="457967" cy="852337"/>
            </a:xfrm>
          </p:grpSpPr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D4EF0C5D-3633-B44D-908A-727305A800F1}"/>
                  </a:ext>
                </a:extLst>
              </p:cNvPr>
              <p:cNvSpPr txBox="1"/>
              <p:nvPr/>
            </p:nvSpPr>
            <p:spPr>
              <a:xfrm>
                <a:off x="907946" y="5347167"/>
                <a:ext cx="457967" cy="307777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/>
                  <a:t>SG</a:t>
                </a:r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130FBA3C-CF7C-594E-B996-5C8EC8CEDE03}"/>
                  </a:ext>
                </a:extLst>
              </p:cNvPr>
              <p:cNvSpPr txBox="1"/>
              <p:nvPr/>
            </p:nvSpPr>
            <p:spPr>
              <a:xfrm>
                <a:off x="928470" y="5891727"/>
                <a:ext cx="419475" cy="307777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/>
                  <a:t>SH</a:t>
                </a:r>
              </a:p>
            </p:txBody>
          </p:sp>
          <p:cxnSp>
            <p:nvCxnSpPr>
              <p:cNvPr id="70" name="Straight Arrow Connector 69">
                <a:extLst>
                  <a:ext uri="{FF2B5EF4-FFF2-40B4-BE49-F238E27FC236}">
                    <a16:creationId xmlns:a16="http://schemas.microsoft.com/office/drawing/2014/main" id="{F3414B49-BD59-E84F-A0A2-C7B687F032B2}"/>
                  </a:ext>
                </a:extLst>
              </p:cNvPr>
              <p:cNvCxnSpPr>
                <a:cxnSpLocks/>
                <a:stCxn id="68" idx="2"/>
                <a:endCxn id="69" idx="0"/>
              </p:cNvCxnSpPr>
              <p:nvPr/>
            </p:nvCxnSpPr>
            <p:spPr>
              <a:xfrm>
                <a:off x="1136930" y="5654944"/>
                <a:ext cx="1278" cy="236783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02113CDC-789E-5541-A356-3A85C89BCBA3}"/>
                </a:ext>
              </a:extLst>
            </p:cNvPr>
            <p:cNvSpPr/>
            <p:nvPr/>
          </p:nvSpPr>
          <p:spPr>
            <a:xfrm>
              <a:off x="1220198" y="5312234"/>
              <a:ext cx="117120" cy="11569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698C97C6-B65E-474C-A93F-4D727207168C}"/>
                </a:ext>
              </a:extLst>
            </p:cNvPr>
            <p:cNvCxnSpPr>
              <a:cxnSpLocks/>
              <a:endCxn id="68" idx="0"/>
            </p:cNvCxnSpPr>
            <p:nvPr/>
          </p:nvCxnSpPr>
          <p:spPr>
            <a:xfrm>
              <a:off x="1266424" y="5427933"/>
              <a:ext cx="1" cy="23036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EAAAF50D-F5FE-7344-9E31-8731883B4B5E}"/>
              </a:ext>
            </a:extLst>
          </p:cNvPr>
          <p:cNvGrpSpPr/>
          <p:nvPr/>
        </p:nvGrpSpPr>
        <p:grpSpPr>
          <a:xfrm>
            <a:off x="905200" y="2158288"/>
            <a:ext cx="1090604" cy="653843"/>
            <a:chOff x="907946" y="5001101"/>
            <a:chExt cx="1090604" cy="653843"/>
          </a:xfrm>
        </p:grpSpPr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66AAD64B-89D0-9E47-B028-16E5312AE430}"/>
                </a:ext>
              </a:extLst>
            </p:cNvPr>
            <p:cNvGrpSpPr/>
            <p:nvPr/>
          </p:nvGrpSpPr>
          <p:grpSpPr>
            <a:xfrm>
              <a:off x="907946" y="5347167"/>
              <a:ext cx="1090604" cy="307777"/>
              <a:chOff x="907946" y="5347167"/>
              <a:chExt cx="1090604" cy="307777"/>
            </a:xfrm>
          </p:grpSpPr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5892A0C9-869B-5747-BDA5-8AC8BA0547CC}"/>
                  </a:ext>
                </a:extLst>
              </p:cNvPr>
              <p:cNvSpPr txBox="1"/>
              <p:nvPr/>
            </p:nvSpPr>
            <p:spPr>
              <a:xfrm>
                <a:off x="907946" y="5347167"/>
                <a:ext cx="457967" cy="307777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/>
                  <a:t>SC</a:t>
                </a:r>
              </a:p>
            </p:txBody>
          </p: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6DDAC2CF-BA0F-6448-AFC9-F8447ED9975F}"/>
                  </a:ext>
                </a:extLst>
              </p:cNvPr>
              <p:cNvSpPr txBox="1"/>
              <p:nvPr/>
            </p:nvSpPr>
            <p:spPr>
              <a:xfrm>
                <a:off x="1573124" y="5347167"/>
                <a:ext cx="425426" cy="307777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/>
                  <a:t>SD</a:t>
                </a:r>
              </a:p>
            </p:txBody>
          </p:sp>
          <p:cxnSp>
            <p:nvCxnSpPr>
              <p:cNvPr id="85" name="Straight Arrow Connector 84">
                <a:extLst>
                  <a:ext uri="{FF2B5EF4-FFF2-40B4-BE49-F238E27FC236}">
                    <a16:creationId xmlns:a16="http://schemas.microsoft.com/office/drawing/2014/main" id="{9CE67D3A-25D8-FD48-980C-069A0C908110}"/>
                  </a:ext>
                </a:extLst>
              </p:cNvPr>
              <p:cNvCxnSpPr>
                <a:cxnSpLocks/>
                <a:stCxn id="83" idx="3"/>
                <a:endCxn id="84" idx="1"/>
              </p:cNvCxnSpPr>
              <p:nvPr/>
            </p:nvCxnSpPr>
            <p:spPr>
              <a:xfrm>
                <a:off x="1365913" y="5501056"/>
                <a:ext cx="207211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2F961915-7220-D040-A0A4-E46EB9CFEA8C}"/>
                </a:ext>
              </a:extLst>
            </p:cNvPr>
            <p:cNvSpPr/>
            <p:nvPr/>
          </p:nvSpPr>
          <p:spPr>
            <a:xfrm>
              <a:off x="1080670" y="5001101"/>
              <a:ext cx="117120" cy="11569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8EDBDA40-9874-7146-B60F-90D53A04D8B2}"/>
                </a:ext>
              </a:extLst>
            </p:cNvPr>
            <p:cNvCxnSpPr>
              <a:cxnSpLocks/>
            </p:cNvCxnSpPr>
            <p:nvPr/>
          </p:nvCxnSpPr>
          <p:spPr>
            <a:xfrm>
              <a:off x="1126896" y="5116800"/>
              <a:ext cx="1" cy="23036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A341D351-6230-3E45-B4E9-7236D77FFC0B}"/>
              </a:ext>
            </a:extLst>
          </p:cNvPr>
          <p:cNvGrpSpPr/>
          <p:nvPr/>
        </p:nvGrpSpPr>
        <p:grpSpPr>
          <a:xfrm>
            <a:off x="4806953" y="1414614"/>
            <a:ext cx="2904363" cy="1169551"/>
            <a:chOff x="202361" y="1164076"/>
            <a:chExt cx="2904363" cy="1169551"/>
          </a:xfrm>
        </p:grpSpPr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E2BE55C6-EA70-7E46-8511-F61B3DAA6119}"/>
                </a:ext>
              </a:extLst>
            </p:cNvPr>
            <p:cNvSpPr txBox="1"/>
            <p:nvPr/>
          </p:nvSpPr>
          <p:spPr>
            <a:xfrm>
              <a:off x="656181" y="1594964"/>
              <a:ext cx="425415" cy="30777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SA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428196D6-414D-4749-8D89-3B1E15F91044}"/>
                </a:ext>
              </a:extLst>
            </p:cNvPr>
            <p:cNvSpPr txBox="1"/>
            <p:nvPr/>
          </p:nvSpPr>
          <p:spPr>
            <a:xfrm>
              <a:off x="1764356" y="1164076"/>
              <a:ext cx="1342368" cy="116955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SB</a:t>
              </a:r>
            </a:p>
            <a:p>
              <a:pPr algn="ctr"/>
              <a:endParaRPr lang="en-US" sz="1400" dirty="0"/>
            </a:p>
            <a:p>
              <a:pPr algn="ctr"/>
              <a:endParaRPr lang="en-US" sz="1400" dirty="0"/>
            </a:p>
            <a:p>
              <a:pPr algn="ctr"/>
              <a:endParaRPr lang="en-US" sz="1400" dirty="0"/>
            </a:p>
            <a:p>
              <a:pPr algn="ctr"/>
              <a:endParaRPr lang="en-US" sz="1400" dirty="0"/>
            </a:p>
          </p:txBody>
        </p: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EEC1A9FC-EF9A-1D41-8694-9EFACAA73EDE}"/>
                </a:ext>
              </a:extLst>
            </p:cNvPr>
            <p:cNvCxnSpPr>
              <a:cxnSpLocks/>
              <a:stCxn id="93" idx="3"/>
              <a:endCxn id="94" idx="1"/>
            </p:cNvCxnSpPr>
            <p:nvPr/>
          </p:nvCxnSpPr>
          <p:spPr>
            <a:xfrm flipV="1">
              <a:off x="1081596" y="1748852"/>
              <a:ext cx="682760" cy="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34CFDDCF-50D5-3C45-8CBD-99B0DD9FD436}"/>
                </a:ext>
              </a:extLst>
            </p:cNvPr>
            <p:cNvSpPr/>
            <p:nvPr/>
          </p:nvSpPr>
          <p:spPr>
            <a:xfrm>
              <a:off x="202361" y="1691001"/>
              <a:ext cx="117120" cy="11569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80B113ED-3F4F-6B40-957E-CF3DFB6E1799}"/>
                </a:ext>
              </a:extLst>
            </p:cNvPr>
            <p:cNvCxnSpPr>
              <a:cxnSpLocks/>
              <a:stCxn id="96" idx="6"/>
              <a:endCxn id="93" idx="1"/>
            </p:cNvCxnSpPr>
            <p:nvPr/>
          </p:nvCxnSpPr>
          <p:spPr>
            <a:xfrm>
              <a:off x="319481" y="1748851"/>
              <a:ext cx="336700" cy="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787F1B21-196E-5D4F-9E67-0E07AAA37968}"/>
              </a:ext>
            </a:extLst>
          </p:cNvPr>
          <p:cNvGrpSpPr/>
          <p:nvPr/>
        </p:nvGrpSpPr>
        <p:grpSpPr>
          <a:xfrm>
            <a:off x="6509382" y="1826357"/>
            <a:ext cx="1084652" cy="653843"/>
            <a:chOff x="1037441" y="5312234"/>
            <a:chExt cx="1084652" cy="653843"/>
          </a:xfrm>
        </p:grpSpPr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D055CCB6-4611-3346-B203-92013A4ED3F2}"/>
                </a:ext>
              </a:extLst>
            </p:cNvPr>
            <p:cNvGrpSpPr/>
            <p:nvPr/>
          </p:nvGrpSpPr>
          <p:grpSpPr>
            <a:xfrm>
              <a:off x="1037441" y="5658300"/>
              <a:ext cx="1084652" cy="307777"/>
              <a:chOff x="907946" y="5347167"/>
              <a:chExt cx="1084652" cy="307777"/>
            </a:xfrm>
          </p:grpSpPr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E9E84D60-2087-8E40-BA94-2836CFC8E7B5}"/>
                  </a:ext>
                </a:extLst>
              </p:cNvPr>
              <p:cNvSpPr txBox="1"/>
              <p:nvPr/>
            </p:nvSpPr>
            <p:spPr>
              <a:xfrm>
                <a:off x="907946" y="5347167"/>
                <a:ext cx="457967" cy="307777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/>
                  <a:t>SC</a:t>
                </a:r>
              </a:p>
            </p:txBody>
          </p:sp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77CC2222-54A5-F849-AE54-EF39C4E9B773}"/>
                  </a:ext>
                </a:extLst>
              </p:cNvPr>
              <p:cNvSpPr txBox="1"/>
              <p:nvPr/>
            </p:nvSpPr>
            <p:spPr>
              <a:xfrm>
                <a:off x="1573123" y="5347167"/>
                <a:ext cx="419475" cy="307777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/>
                  <a:t>SD</a:t>
                </a:r>
              </a:p>
            </p:txBody>
          </p:sp>
          <p:cxnSp>
            <p:nvCxnSpPr>
              <p:cNvPr id="104" name="Straight Arrow Connector 103">
                <a:extLst>
                  <a:ext uri="{FF2B5EF4-FFF2-40B4-BE49-F238E27FC236}">
                    <a16:creationId xmlns:a16="http://schemas.microsoft.com/office/drawing/2014/main" id="{8CE367FC-00F3-6740-890B-B139B63B0FD6}"/>
                  </a:ext>
                </a:extLst>
              </p:cNvPr>
              <p:cNvCxnSpPr>
                <a:cxnSpLocks/>
                <a:stCxn id="102" idx="3"/>
                <a:endCxn id="103" idx="1"/>
              </p:cNvCxnSpPr>
              <p:nvPr/>
            </p:nvCxnSpPr>
            <p:spPr>
              <a:xfrm>
                <a:off x="1365913" y="5501056"/>
                <a:ext cx="20721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042EF087-3E4E-704E-9450-D7DA2F1EB5E0}"/>
                </a:ext>
              </a:extLst>
            </p:cNvPr>
            <p:cNvSpPr/>
            <p:nvPr/>
          </p:nvSpPr>
          <p:spPr>
            <a:xfrm>
              <a:off x="1220198" y="5312234"/>
              <a:ext cx="117120" cy="11569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45777BC6-E2F4-244E-9D73-DB42C8A1AD39}"/>
                </a:ext>
              </a:extLst>
            </p:cNvPr>
            <p:cNvCxnSpPr>
              <a:cxnSpLocks/>
              <a:endCxn id="102" idx="0"/>
            </p:cNvCxnSpPr>
            <p:nvPr/>
          </p:nvCxnSpPr>
          <p:spPr>
            <a:xfrm>
              <a:off x="1266424" y="5427933"/>
              <a:ext cx="1" cy="23036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53EC8E87-00A3-994B-9DA3-57565ADBD98E}"/>
              </a:ext>
            </a:extLst>
          </p:cNvPr>
          <p:cNvCxnSpPr/>
          <p:nvPr/>
        </p:nvCxnSpPr>
        <p:spPr>
          <a:xfrm>
            <a:off x="871896" y="1728124"/>
            <a:ext cx="2875248" cy="5981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B76D3E30-88AA-1D4D-971B-0A1DCA3F7F6B}"/>
              </a:ext>
            </a:extLst>
          </p:cNvPr>
          <p:cNvCxnSpPr/>
          <p:nvPr/>
        </p:nvCxnSpPr>
        <p:spPr>
          <a:xfrm>
            <a:off x="913240" y="3435711"/>
            <a:ext cx="2875248" cy="5981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98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D43FC56-B7A1-694D-8F32-5403958B3C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Quadrotor Helicopter Model Construction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898310-AFA5-7045-9B37-1BC6ADA4AF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13</a:t>
            </a:fld>
            <a:endParaRPr lang="en-US" dirty="0"/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266C4AB4-C1A5-3D4B-82FF-C22D5BA7A112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544174" y="1392155"/>
            <a:ext cx="3700463" cy="1344015"/>
          </a:xfr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D15E449-AECB-E043-8BAE-966BC4D34C16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>
              <a:buFont typeface="Wingdings" pitchFamily="2" charset="2"/>
              <a:buChar char="v"/>
            </a:pPr>
            <a:r>
              <a:rPr lang="en-US" dirty="0"/>
              <a:t>First Abstract Model</a:t>
            </a:r>
          </a:p>
          <a:p>
            <a:pPr lvl="1">
              <a:buFont typeface="Wingdings" pitchFamily="2" charset="2"/>
              <a:buChar char="v"/>
            </a:pPr>
            <a:r>
              <a:rPr lang="en-US" dirty="0"/>
              <a:t>Drone’s basic functionality</a:t>
            </a:r>
          </a:p>
          <a:p>
            <a:pPr lvl="1">
              <a:buFont typeface="Wingdings" pitchFamily="2" charset="2"/>
              <a:buChar char="v"/>
            </a:pPr>
            <a:r>
              <a:rPr lang="en-US" dirty="0"/>
              <a:t>External Triggers: </a:t>
            </a:r>
            <a:r>
              <a:rPr lang="en-US" b="1" dirty="0">
                <a:solidFill>
                  <a:srgbClr val="00ACD9"/>
                </a:solidFill>
              </a:rPr>
              <a:t>on</a:t>
            </a:r>
            <a:r>
              <a:rPr lang="en-US" dirty="0"/>
              <a:t>, </a:t>
            </a:r>
            <a:r>
              <a:rPr lang="en-US" b="1" dirty="0" err="1">
                <a:solidFill>
                  <a:srgbClr val="00ACD9"/>
                </a:solidFill>
              </a:rPr>
              <a:t>toTakeoff</a:t>
            </a:r>
            <a:r>
              <a:rPr lang="en-US" dirty="0"/>
              <a:t>, </a:t>
            </a:r>
            <a:r>
              <a:rPr lang="en-US" b="1" dirty="0">
                <a:solidFill>
                  <a:srgbClr val="00ACD9"/>
                </a:solidFill>
              </a:rPr>
              <a:t>off</a:t>
            </a:r>
          </a:p>
          <a:p>
            <a:pPr lvl="1">
              <a:buFont typeface="Wingdings" pitchFamily="2" charset="2"/>
              <a:buChar char="v"/>
            </a:pPr>
            <a:r>
              <a:rPr lang="en-US" dirty="0"/>
              <a:t>Internal Triggers: </a:t>
            </a:r>
            <a:r>
              <a:rPr lang="en-US" b="1" dirty="0" err="1">
                <a:solidFill>
                  <a:srgbClr val="00ACD9"/>
                </a:solidFill>
              </a:rPr>
              <a:t>toFly</a:t>
            </a:r>
            <a:r>
              <a:rPr lang="en-US" dirty="0"/>
              <a:t>, </a:t>
            </a:r>
            <a:r>
              <a:rPr lang="en-US" b="1" dirty="0" err="1">
                <a:solidFill>
                  <a:srgbClr val="00ACD9"/>
                </a:solidFill>
              </a:rPr>
              <a:t>toLand</a:t>
            </a:r>
            <a:r>
              <a:rPr lang="en-US" dirty="0"/>
              <a:t>, </a:t>
            </a:r>
            <a:r>
              <a:rPr lang="en-US" b="1" dirty="0">
                <a:solidFill>
                  <a:srgbClr val="00ACD9"/>
                </a:solidFill>
              </a:rPr>
              <a:t>landed</a:t>
            </a:r>
          </a:p>
          <a:p>
            <a:pPr lvl="1">
              <a:buFont typeface="Wingdings" pitchFamily="2" charset="2"/>
              <a:buChar char="v"/>
            </a:pPr>
            <a:r>
              <a:rPr lang="en-US" dirty="0"/>
              <a:t>Explicit transition </a:t>
            </a:r>
            <a:r>
              <a:rPr lang="en-US" b="1" dirty="0">
                <a:solidFill>
                  <a:srgbClr val="00ACD9"/>
                </a:solidFill>
              </a:rPr>
              <a:t>TAKEOFF</a:t>
            </a:r>
            <a:r>
              <a:rPr lang="en-US" dirty="0"/>
              <a:t> to </a:t>
            </a:r>
            <a:r>
              <a:rPr lang="en-US" b="1" dirty="0">
                <a:solidFill>
                  <a:srgbClr val="00ACD9"/>
                </a:solidFill>
              </a:rPr>
              <a:t>DESCEND</a:t>
            </a:r>
            <a:endParaRPr lang="en-US" dirty="0"/>
          </a:p>
          <a:p>
            <a:pPr marL="150869" lvl="1" indent="0">
              <a:buNone/>
            </a:pPr>
            <a:endParaRPr lang="en-US" dirty="0"/>
          </a:p>
          <a:p>
            <a:pPr marL="150869" lvl="1" indent="0">
              <a:buNone/>
            </a:pPr>
            <a:endParaRPr lang="en-US" dirty="0"/>
          </a:p>
          <a:p>
            <a:pPr>
              <a:buFont typeface="Wingdings" pitchFamily="2" charset="2"/>
              <a:buChar char="v"/>
            </a:pPr>
            <a:r>
              <a:rPr lang="en-US" dirty="0"/>
              <a:t>First Refinement Model</a:t>
            </a:r>
          </a:p>
          <a:p>
            <a:pPr lvl="1">
              <a:buFont typeface="Wingdings" pitchFamily="2" charset="2"/>
              <a:buChar char="v"/>
            </a:pPr>
            <a:r>
              <a:rPr lang="en-US" dirty="0"/>
              <a:t>Apply Rule and C</a:t>
            </a:r>
          </a:p>
          <a:p>
            <a:pPr lvl="1">
              <a:buFont typeface="Wingdings" pitchFamily="2" charset="2"/>
              <a:buChar char="v"/>
            </a:pPr>
            <a:r>
              <a:rPr lang="en-US" dirty="0"/>
              <a:t>Remove some non-determinism by explicitly raising internal trigger </a:t>
            </a:r>
            <a:r>
              <a:rPr lang="en-US" b="1" dirty="0" err="1">
                <a:solidFill>
                  <a:srgbClr val="00ACD9"/>
                </a:solidFill>
              </a:rPr>
              <a:t>toFLy</a:t>
            </a:r>
            <a:r>
              <a:rPr lang="en-US" dirty="0"/>
              <a:t> </a:t>
            </a:r>
          </a:p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E4D4BD2-61D4-CF41-B2FD-A70F31C3E2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012" y="3834980"/>
            <a:ext cx="3991089" cy="1630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76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D43FC56-B7A1-694D-8F32-5403958B3C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Quadrotor Helicopter Model Construction (cont.)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898310-AFA5-7045-9B37-1BC6ADA4AF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14</a:t>
            </a:fld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D15E449-AECB-E043-8BAE-966BC4D34C16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>
              <a:buFont typeface="Wingdings" pitchFamily="2" charset="2"/>
              <a:buChar char="v"/>
            </a:pPr>
            <a:r>
              <a:rPr lang="en-US" dirty="0"/>
              <a:t>Second Refinement Model</a:t>
            </a:r>
          </a:p>
          <a:p>
            <a:pPr lvl="1">
              <a:buFont typeface="Wingdings" pitchFamily="2" charset="2"/>
              <a:buChar char="v"/>
            </a:pPr>
            <a:r>
              <a:rPr lang="en-US" dirty="0"/>
              <a:t>Add capability to control flying and battery functionality (Rule C)</a:t>
            </a:r>
          </a:p>
          <a:p>
            <a:pPr lvl="1">
              <a:buFont typeface="Wingdings" pitchFamily="2" charset="2"/>
              <a:buChar char="v"/>
            </a:pPr>
            <a:r>
              <a:rPr lang="en-US" dirty="0"/>
              <a:t>New model variable (Rule A, Rule B)</a:t>
            </a:r>
          </a:p>
          <a:p>
            <a:pPr marL="150869" lvl="1" indent="0">
              <a:buNone/>
            </a:pPr>
            <a:endParaRPr lang="en-US" dirty="0"/>
          </a:p>
          <a:p>
            <a:pPr marL="150869" lvl="1" indent="0">
              <a:buNone/>
            </a:pPr>
            <a:endParaRPr lang="en-US" dirty="0"/>
          </a:p>
          <a:p>
            <a:pPr marL="150869" lvl="1" indent="0">
              <a:buNone/>
            </a:pPr>
            <a:endParaRPr lang="en-US" dirty="0"/>
          </a:p>
          <a:p>
            <a:pPr marL="150869" lvl="1" indent="0">
              <a:buNone/>
            </a:pPr>
            <a:endParaRPr lang="en-US" dirty="0"/>
          </a:p>
          <a:p>
            <a:pPr>
              <a:buFont typeface="Wingdings" pitchFamily="2" charset="2"/>
              <a:buChar char="v"/>
            </a:pPr>
            <a:endParaRPr lang="en-US" dirty="0"/>
          </a:p>
          <a:p>
            <a:pPr>
              <a:buFont typeface="Wingdings" pitchFamily="2" charset="2"/>
              <a:buChar char="v"/>
            </a:pPr>
            <a:r>
              <a:rPr lang="en-US" dirty="0"/>
              <a:t>Third Refinement Model</a:t>
            </a:r>
          </a:p>
          <a:p>
            <a:pPr lvl="1">
              <a:buFont typeface="Wingdings" pitchFamily="2" charset="2"/>
              <a:buChar char="v"/>
            </a:pPr>
            <a:r>
              <a:rPr lang="en-US" dirty="0"/>
              <a:t>Add implementation details (</a:t>
            </a:r>
            <a:r>
              <a:rPr lang="en-US" dirty="0" err="1"/>
              <a:t>e.g</a:t>
            </a:r>
            <a:r>
              <a:rPr lang="en-US" dirty="0"/>
              <a:t> sensing unexpected battery dropped)</a:t>
            </a:r>
          </a:p>
          <a:p>
            <a:pPr lvl="1">
              <a:buFont typeface="Wingdings" pitchFamily="2" charset="2"/>
              <a:buChar char="v"/>
            </a:pPr>
            <a:r>
              <a:rPr lang="en-US" dirty="0"/>
              <a:t>Apply Rule C similar to Rule 2 </a:t>
            </a:r>
          </a:p>
          <a:p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370DB30-97DB-FC43-8367-744D272B08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579" y="3806075"/>
            <a:ext cx="4122900" cy="256666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E277B22-A940-DF42-8678-BBF8A3A082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81" y="1173639"/>
            <a:ext cx="4249098" cy="240673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C34C095-00F9-B94A-8BEB-F03695B9D6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2774" y="2486204"/>
            <a:ext cx="3449835" cy="42120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1B82421-99B9-6D4D-B3DB-4DF1AF0F9F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3820" y="5177990"/>
            <a:ext cx="4494140" cy="554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701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098021" y="3112607"/>
            <a:ext cx="5666052" cy="1690255"/>
          </a:xfrm>
        </p:spPr>
        <p:txBody>
          <a:bodyPr/>
          <a:lstStyle/>
          <a:p>
            <a:r>
              <a:rPr lang="en-US" dirty="0"/>
              <a:t>SCXML Model Translation to Event-B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8364B-111A-144C-913C-7DF11AADB0E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1635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D43FC56-B7A1-694D-8F32-5403958B3C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SCXML Model Translation to Event-B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B3DD651-FFFE-E949-AAF7-DD0795D179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012" y="1477361"/>
            <a:ext cx="8720487" cy="4480678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v"/>
            </a:pPr>
            <a:r>
              <a:rPr lang="en-US" sz="2000" dirty="0"/>
              <a:t>SCXML models are first translated to UML-B and subsequently to Event-B</a:t>
            </a:r>
          </a:p>
          <a:p>
            <a:pPr>
              <a:buFont typeface="Wingdings" pitchFamily="2" charset="2"/>
              <a:buChar char="v"/>
            </a:pPr>
            <a:endParaRPr lang="en-US" sz="2000" dirty="0"/>
          </a:p>
          <a:p>
            <a:pPr lvl="1">
              <a:buFont typeface="Wingdings" pitchFamily="2" charset="2"/>
              <a:buChar char="v"/>
            </a:pPr>
            <a:r>
              <a:rPr lang="en-US" sz="1800" dirty="0"/>
              <a:t>Generation of the basis machine as context that capture all run-to-completion semantic details</a:t>
            </a:r>
          </a:p>
          <a:p>
            <a:pPr lvl="1">
              <a:buFont typeface="Wingdings" pitchFamily="2" charset="2"/>
              <a:buChar char="v"/>
            </a:pPr>
            <a:endParaRPr lang="en-US" sz="1800" dirty="0"/>
          </a:p>
          <a:p>
            <a:pPr lvl="1">
              <a:buFont typeface="Wingdings" pitchFamily="2" charset="2"/>
              <a:buChar char="v"/>
            </a:pPr>
            <a:r>
              <a:rPr lang="en-US" sz="1800" dirty="0"/>
              <a:t>Generation of events that correspond to all possible combination of each set of transitions that can fire together</a:t>
            </a:r>
          </a:p>
          <a:p>
            <a:pPr lvl="1">
              <a:buFont typeface="Wingdings" pitchFamily="2" charset="2"/>
              <a:buChar char="v"/>
            </a:pPr>
            <a:endParaRPr lang="en-US" sz="1800" dirty="0"/>
          </a:p>
          <a:p>
            <a:pPr lvl="1">
              <a:buFont typeface="Wingdings" pitchFamily="2" charset="2"/>
              <a:buChar char="v"/>
            </a:pPr>
            <a:r>
              <a:rPr lang="en-US" sz="1800" dirty="0"/>
              <a:t>Translation of the SCXML </a:t>
            </a:r>
            <a:r>
              <a:rPr lang="en-US" sz="1800" dirty="0" err="1"/>
              <a:t>statechart</a:t>
            </a:r>
            <a:r>
              <a:rPr lang="en-US" sz="1800" dirty="0"/>
              <a:t> into the corresponding UML-B </a:t>
            </a:r>
            <a:r>
              <a:rPr lang="en-US" sz="1800" dirty="0" err="1"/>
              <a:t>statemachine</a:t>
            </a:r>
            <a:endParaRPr lang="en-US" sz="1800" dirty="0"/>
          </a:p>
          <a:p>
            <a:pPr lvl="1">
              <a:buFont typeface="Wingdings" pitchFamily="2" charset="2"/>
              <a:buChar char="v"/>
            </a:pPr>
            <a:endParaRPr lang="en-US" sz="1800" dirty="0"/>
          </a:p>
          <a:p>
            <a:pPr lvl="1">
              <a:buFont typeface="Wingdings" pitchFamily="2" charset="2"/>
              <a:buChar char="v"/>
            </a:pPr>
            <a:r>
              <a:rPr lang="en-US" sz="1800" dirty="0"/>
              <a:t>Translation of the UML-B </a:t>
            </a:r>
            <a:r>
              <a:rPr lang="en-US" sz="1800" dirty="0" err="1"/>
              <a:t>statemachine</a:t>
            </a:r>
            <a:r>
              <a:rPr lang="en-US" sz="1800" dirty="0"/>
              <a:t> into the corresponding Event-B model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898310-AFA5-7045-9B37-1BC6ADA4AF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4971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Model Verification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8364B-111A-144C-913C-7DF11AADB0E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4294967295"/>
          </p:nvPr>
        </p:nvSpPr>
        <p:spPr>
          <a:xfrm>
            <a:off x="3629976" y="6599583"/>
            <a:ext cx="1884048" cy="254206"/>
          </a:xfrm>
        </p:spPr>
        <p:txBody>
          <a:bodyPr/>
          <a:lstStyle/>
          <a:p>
            <a:r>
              <a:rPr lang="en-US"/>
              <a:t>OFFICIAL USE ONLY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5000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D43FC56-B7A1-694D-8F32-5403958B3C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Verification of Safety Properties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B3DD651-FFFE-E949-AAF7-DD0795D179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9407" y="1005103"/>
            <a:ext cx="8898340" cy="3822964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v"/>
            </a:pPr>
            <a:r>
              <a:rPr lang="en-US" dirty="0"/>
              <a:t>Example Requirement:</a:t>
            </a:r>
            <a:br>
              <a:rPr lang="en-US" dirty="0"/>
            </a:br>
            <a:r>
              <a:rPr lang="en-US" dirty="0"/>
              <a:t>	The control system shall not continue to take off or fly if the battery charge drops below 	the threshold (say 21%). </a:t>
            </a:r>
          </a:p>
          <a:p>
            <a:pPr lvl="1">
              <a:buFont typeface="Wingdings" pitchFamily="2" charset="2"/>
              <a:buChar char="v"/>
            </a:pPr>
            <a:r>
              <a:rPr lang="en-US" sz="1800" dirty="0"/>
              <a:t> System reacts to low battery charge</a:t>
            </a:r>
          </a:p>
          <a:p>
            <a:pPr lvl="1">
              <a:buFont typeface="Wingdings" pitchFamily="2" charset="2"/>
              <a:buChar char="v"/>
            </a:pPr>
            <a:endParaRPr lang="en-US" sz="1800" dirty="0"/>
          </a:p>
          <a:p>
            <a:pPr marL="150869" lvl="1" indent="0">
              <a:buNone/>
            </a:pPr>
            <a:br>
              <a:rPr lang="en-US" sz="1800" dirty="0"/>
            </a:br>
            <a:endParaRPr lang="en-US" sz="1800" dirty="0"/>
          </a:p>
          <a:p>
            <a:pPr lvl="1">
              <a:buFont typeface="Wingdings" pitchFamily="2" charset="2"/>
              <a:buChar char="v"/>
            </a:pPr>
            <a:r>
              <a:rPr lang="en-US" sz="1800" dirty="0"/>
              <a:t>System subsequently leaves the </a:t>
            </a:r>
            <a:r>
              <a:rPr lang="en-US" sz="1800" b="1" dirty="0">
                <a:solidFill>
                  <a:srgbClr val="00ACD9"/>
                </a:solidFill>
              </a:rPr>
              <a:t>FLY</a:t>
            </a:r>
            <a:r>
              <a:rPr lang="en-US" sz="1800" dirty="0"/>
              <a:t> or </a:t>
            </a:r>
            <a:r>
              <a:rPr lang="en-US" sz="1800" b="1" dirty="0">
                <a:solidFill>
                  <a:srgbClr val="00ACD9"/>
                </a:solidFill>
              </a:rPr>
              <a:t>TAKEOFF</a:t>
            </a:r>
            <a:r>
              <a:rPr lang="en-US" sz="1800" dirty="0"/>
              <a:t> states</a:t>
            </a:r>
          </a:p>
          <a:p>
            <a:pPr>
              <a:buFont typeface="Wingdings" pitchFamily="2" charset="2"/>
              <a:buChar char="v"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898310-AFA5-7045-9B37-1BC6ADA4AF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18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B7F7BD6-9560-FF41-B452-C294CCD3C1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1792" y="4150521"/>
            <a:ext cx="4331886" cy="2696765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5EC5BDB0-9A15-1E48-8438-8E7C1BF831F6}"/>
              </a:ext>
            </a:extLst>
          </p:cNvPr>
          <p:cNvGrpSpPr/>
          <p:nvPr/>
        </p:nvGrpSpPr>
        <p:grpSpPr>
          <a:xfrm>
            <a:off x="2000730" y="2113970"/>
            <a:ext cx="4820173" cy="421201"/>
            <a:chOff x="1018953" y="2168413"/>
            <a:chExt cx="4820173" cy="421201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690F9C3-E883-0341-9F8E-D0DB9BB0CE7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89291" y="2168413"/>
              <a:ext cx="3449835" cy="421201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AFB9145-7BEB-4D4A-9878-6B62400D653D}"/>
                </a:ext>
              </a:extLst>
            </p:cNvPr>
            <p:cNvSpPr txBox="1"/>
            <p:nvPr/>
          </p:nvSpPr>
          <p:spPr>
            <a:xfrm>
              <a:off x="1018953" y="2177709"/>
              <a:ext cx="219584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i="1" dirty="0">
                  <a:latin typeface="Garamond" panose="02020404030301010803" pitchFamily="18" charset="0"/>
                </a:rPr>
                <a:t>Ideal Property: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6035E7E-A9C9-FC4D-9C2C-A5F7B7DBFCBD}"/>
              </a:ext>
            </a:extLst>
          </p:cNvPr>
          <p:cNvGrpSpPr/>
          <p:nvPr/>
        </p:nvGrpSpPr>
        <p:grpSpPr>
          <a:xfrm>
            <a:off x="1620678" y="2434598"/>
            <a:ext cx="5973724" cy="366169"/>
            <a:chOff x="638901" y="2489041"/>
            <a:chExt cx="5973724" cy="366169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2856D055-C43F-B44E-A540-83F1C78A431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16877" y="2489041"/>
              <a:ext cx="4495748" cy="366169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7BDA88A-FA97-A746-A29D-7FF59E3E25F2}"/>
                </a:ext>
              </a:extLst>
            </p:cNvPr>
            <p:cNvSpPr txBox="1"/>
            <p:nvPr/>
          </p:nvSpPr>
          <p:spPr>
            <a:xfrm>
              <a:off x="638901" y="2509316"/>
              <a:ext cx="295595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i="1" dirty="0">
                  <a:latin typeface="Garamond" panose="02020404030301010803" pitchFamily="18" charset="0"/>
                </a:rPr>
                <a:t>Actual Property: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5B890D9-615D-AA4C-A6F5-AB986E13A396}"/>
              </a:ext>
            </a:extLst>
          </p:cNvPr>
          <p:cNvGrpSpPr/>
          <p:nvPr/>
        </p:nvGrpSpPr>
        <p:grpSpPr>
          <a:xfrm>
            <a:off x="1451237" y="3238698"/>
            <a:ext cx="5891818" cy="554596"/>
            <a:chOff x="469460" y="3206515"/>
            <a:chExt cx="5891818" cy="55459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3DAE4A8A-9504-544E-9745-C75382F85FD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867138" y="3206515"/>
              <a:ext cx="4494140" cy="554596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BF18CD5-4301-504F-A43B-4C370193A3B5}"/>
                </a:ext>
              </a:extLst>
            </p:cNvPr>
            <p:cNvSpPr txBox="1"/>
            <p:nvPr/>
          </p:nvSpPr>
          <p:spPr>
            <a:xfrm>
              <a:off x="469460" y="3319925"/>
              <a:ext cx="219584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i="1" dirty="0">
                  <a:latin typeface="Garamond" panose="02020404030301010803" pitchFamily="18" charset="0"/>
                </a:rPr>
                <a:t>Ideal Property: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7DC9824-2A26-6B4A-889A-C4ED77F210FD}"/>
              </a:ext>
            </a:extLst>
          </p:cNvPr>
          <p:cNvGrpSpPr/>
          <p:nvPr/>
        </p:nvGrpSpPr>
        <p:grpSpPr>
          <a:xfrm>
            <a:off x="981777" y="3718276"/>
            <a:ext cx="7449444" cy="347081"/>
            <a:chOff x="0" y="3686093"/>
            <a:chExt cx="7449444" cy="347081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D6A15E6-1BB6-AF4E-A912-FABB3990084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442433" y="3718121"/>
              <a:ext cx="6007011" cy="315053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AF3F680-6498-0449-ABAA-FB7420973003}"/>
                </a:ext>
              </a:extLst>
            </p:cNvPr>
            <p:cNvSpPr txBox="1"/>
            <p:nvPr/>
          </p:nvSpPr>
          <p:spPr>
            <a:xfrm>
              <a:off x="0" y="3686093"/>
              <a:ext cx="295595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i="1" dirty="0">
                  <a:latin typeface="Garamond" panose="02020404030301010803" pitchFamily="18" charset="0"/>
                </a:rPr>
                <a:t>Actual Property: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63734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D43FC56-B7A1-694D-8F32-5403958B3C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094" y="264521"/>
            <a:ext cx="7543800" cy="570225"/>
          </a:xfrm>
        </p:spPr>
        <p:txBody>
          <a:bodyPr/>
          <a:lstStyle/>
          <a:p>
            <a:r>
              <a:rPr lang="en-US" dirty="0"/>
              <a:t>Verification of Control Responses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B3DD651-FFFE-E949-AAF7-DD0795D179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140" y="592446"/>
            <a:ext cx="9442129" cy="3720791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  <a:buFont typeface="Wingdings" pitchFamily="2" charset="2"/>
              <a:buChar char="v"/>
            </a:pPr>
            <a:r>
              <a:rPr lang="en-US" dirty="0"/>
              <a:t>General form for liveness properties</a:t>
            </a:r>
            <a:br>
              <a:rPr lang="en-US" dirty="0"/>
            </a:br>
            <a:endParaRPr lang="en-US" dirty="0"/>
          </a:p>
          <a:p>
            <a:pPr>
              <a:lnSpc>
                <a:spcPct val="110000"/>
              </a:lnSpc>
              <a:buFont typeface="Wingdings" pitchFamily="2" charset="2"/>
              <a:buChar char="v"/>
            </a:pPr>
            <a:r>
              <a:rPr lang="en-US" dirty="0"/>
              <a:t>General liveness property requires the assumption of strong fairness for all events in the model</a:t>
            </a:r>
            <a:br>
              <a:rPr lang="en-US" dirty="0"/>
            </a:br>
            <a:endParaRPr lang="en-US" dirty="0"/>
          </a:p>
          <a:p>
            <a:pPr>
              <a:lnSpc>
                <a:spcPct val="110000"/>
              </a:lnSpc>
              <a:buFont typeface="Wingdings" pitchFamily="2" charset="2"/>
              <a:buChar char="v"/>
            </a:pPr>
            <a:r>
              <a:rPr lang="en-US" dirty="0"/>
              <a:t>Example Requirement: </a:t>
            </a:r>
            <a:br>
              <a:rPr lang="en-US" dirty="0"/>
            </a:br>
            <a:r>
              <a:rPr lang="en-US" dirty="0"/>
              <a:t>	The battery charge shall decrease in value after an external trigger event </a:t>
            </a:r>
            <a:r>
              <a:rPr lang="en-US" b="1" dirty="0" err="1">
                <a:solidFill>
                  <a:srgbClr val="00ACD9"/>
                </a:solidFill>
              </a:rPr>
              <a:t>decreaseCharge</a:t>
            </a:r>
            <a:br>
              <a:rPr lang="en-US" b="1" dirty="0">
                <a:solidFill>
                  <a:srgbClr val="00ACD9"/>
                </a:solidFill>
              </a:rPr>
            </a:br>
            <a:endParaRPr lang="en-US" dirty="0"/>
          </a:p>
          <a:p>
            <a:pPr>
              <a:lnSpc>
                <a:spcPct val="110000"/>
              </a:lnSpc>
              <a:buFont typeface="Wingdings" pitchFamily="2" charset="2"/>
              <a:buChar char="v"/>
            </a:pPr>
            <a:r>
              <a:rPr lang="en-US" dirty="0"/>
              <a:t>The property fails to model check and should be revised as a consequence of the model structure</a:t>
            </a:r>
          </a:p>
          <a:p>
            <a:pPr lvl="1">
              <a:lnSpc>
                <a:spcPct val="110000"/>
              </a:lnSpc>
              <a:buFont typeface="Wingdings" pitchFamily="2" charset="2"/>
              <a:buChar char="v"/>
            </a:pPr>
            <a:r>
              <a:rPr lang="en-US" sz="1800" dirty="0"/>
              <a:t>The controller only monitors battery charge while in the </a:t>
            </a:r>
            <a:r>
              <a:rPr lang="en-US" sz="1800" b="1" dirty="0">
                <a:solidFill>
                  <a:srgbClr val="00ACD9"/>
                </a:solidFill>
              </a:rPr>
              <a:t>BATTERYOK</a:t>
            </a:r>
            <a:r>
              <a:rPr lang="en-US" sz="1800" dirty="0"/>
              <a:t> state</a:t>
            </a:r>
          </a:p>
          <a:p>
            <a:pPr lvl="1">
              <a:lnSpc>
                <a:spcPct val="110000"/>
              </a:lnSpc>
              <a:buFont typeface="Wingdings" pitchFamily="2" charset="2"/>
              <a:buChar char="v"/>
            </a:pPr>
            <a:r>
              <a:rPr lang="en-US" sz="1800" dirty="0"/>
              <a:t>Even it the precondition is true the presence </a:t>
            </a:r>
            <a:br>
              <a:rPr lang="en-US" sz="1800" dirty="0"/>
            </a:br>
            <a:r>
              <a:rPr lang="en-US" sz="1800" dirty="0"/>
              <a:t>of another trigger (</a:t>
            </a:r>
            <a:r>
              <a:rPr lang="en-US" sz="1800" dirty="0" err="1"/>
              <a:t>e.g</a:t>
            </a:r>
            <a:r>
              <a:rPr lang="en-US" sz="1800" dirty="0"/>
              <a:t> </a:t>
            </a:r>
            <a:r>
              <a:rPr lang="en-US" sz="1800" b="1" dirty="0">
                <a:solidFill>
                  <a:srgbClr val="00ACD9"/>
                </a:solidFill>
              </a:rPr>
              <a:t>off</a:t>
            </a:r>
            <a:r>
              <a:rPr lang="en-US" sz="1800" dirty="0"/>
              <a:t>) may take the </a:t>
            </a:r>
            <a:br>
              <a:rPr lang="en-US" sz="1800" dirty="0"/>
            </a:br>
            <a:r>
              <a:rPr lang="en-US" sz="1800" dirty="0"/>
              <a:t>controller out of the </a:t>
            </a:r>
            <a:r>
              <a:rPr lang="en-US" sz="1800" b="1" dirty="0">
                <a:solidFill>
                  <a:srgbClr val="00ACD9"/>
                </a:solidFill>
              </a:rPr>
              <a:t>BATTERYOK</a:t>
            </a:r>
            <a:r>
              <a:rPr lang="en-US" sz="1800" dirty="0"/>
              <a:t> state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898310-AFA5-7045-9B37-1BC6ADA4AF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19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9316EA-990D-334B-AD98-B45F5D7574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999" b="23684"/>
          <a:stretch/>
        </p:blipFill>
        <p:spPr>
          <a:xfrm>
            <a:off x="2269580" y="1016964"/>
            <a:ext cx="4278828" cy="34876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699BE48-73DB-C144-A28B-4C9A8C3BDF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0615" y="1704380"/>
            <a:ext cx="5643430" cy="48570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A84EFE6-3B11-F44C-A85B-F8063B96542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4319" r="52211" b="10004"/>
          <a:stretch/>
        </p:blipFill>
        <p:spPr>
          <a:xfrm>
            <a:off x="-75581" y="5764306"/>
            <a:ext cx="3559056" cy="31693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404FA8F-08AC-4A42-9A9A-FE8C445B370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7789" t="48002" b="1"/>
          <a:stretch/>
        </p:blipFill>
        <p:spPr>
          <a:xfrm>
            <a:off x="794597" y="6015493"/>
            <a:ext cx="3888418" cy="36079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22BBB83-F309-6A44-9FDD-0074A644A04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8384" t="6527" r="2027" b="57232"/>
          <a:stretch/>
        </p:blipFill>
        <p:spPr>
          <a:xfrm>
            <a:off x="602188" y="5483527"/>
            <a:ext cx="3693110" cy="25145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C523F08-039C-1D4D-B81A-63D0AFC0DC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5293" y="4009631"/>
            <a:ext cx="4434076" cy="2760382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B4D54A5D-6FA7-9C48-848C-383915202D4C}"/>
              </a:ext>
            </a:extLst>
          </p:cNvPr>
          <p:cNvGrpSpPr/>
          <p:nvPr/>
        </p:nvGrpSpPr>
        <p:grpSpPr>
          <a:xfrm>
            <a:off x="907087" y="2686522"/>
            <a:ext cx="7506855" cy="338554"/>
            <a:chOff x="632539" y="2543340"/>
            <a:chExt cx="7506855" cy="338554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46930AD7-51D6-CB4F-8C3C-3564B8FAA0B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2352" t="24614" r="4315" b="18158"/>
            <a:stretch/>
          </p:blipFill>
          <p:spPr>
            <a:xfrm>
              <a:off x="2073496" y="2585678"/>
              <a:ext cx="6065898" cy="264727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F5C9198-2B33-4148-8B48-A891F8E8FC54}"/>
                </a:ext>
              </a:extLst>
            </p:cNvPr>
            <p:cNvSpPr txBox="1"/>
            <p:nvPr/>
          </p:nvSpPr>
          <p:spPr>
            <a:xfrm>
              <a:off x="632539" y="2543340"/>
              <a:ext cx="219584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i="1" dirty="0">
                  <a:latin typeface="Garamond" panose="02020404030301010803" pitchFamily="18" charset="0"/>
                </a:rPr>
                <a:t>Ideal Property: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12A77F84-23E8-2D4E-BF3B-1C6C8138F710}"/>
              </a:ext>
            </a:extLst>
          </p:cNvPr>
          <p:cNvGrpSpPr/>
          <p:nvPr/>
        </p:nvGrpSpPr>
        <p:grpSpPr>
          <a:xfrm>
            <a:off x="351120" y="4919190"/>
            <a:ext cx="3865662" cy="597299"/>
            <a:chOff x="279080" y="4438831"/>
            <a:chExt cx="3865662" cy="597299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1BCE0641-F1FF-3548-8B53-9F9BB636A9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51516" b="52082"/>
            <a:stretch/>
          </p:blipFill>
          <p:spPr>
            <a:xfrm>
              <a:off x="279080" y="4703645"/>
              <a:ext cx="3610842" cy="332485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57FD315-81C5-8E43-AE44-BE4340AE528A}"/>
                </a:ext>
              </a:extLst>
            </p:cNvPr>
            <p:cNvSpPr txBox="1"/>
            <p:nvPr/>
          </p:nvSpPr>
          <p:spPr>
            <a:xfrm>
              <a:off x="1188791" y="4438831"/>
              <a:ext cx="295595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i="1" dirty="0">
                  <a:latin typeface="Garamond" panose="02020404030301010803" pitchFamily="18" charset="0"/>
                </a:rPr>
                <a:t>Actual Property: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67616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765784F-0B08-7841-87F0-A1F6D5F7E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B895B8-FD6F-FC45-9371-744FAA170E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6244" y="1007878"/>
            <a:ext cx="7543800" cy="3433635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v"/>
            </a:pPr>
            <a:r>
              <a:rPr lang="en-US" dirty="0"/>
              <a:t>Introduction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v"/>
            </a:pPr>
            <a:r>
              <a:rPr lang="en-US" sz="1800" dirty="0"/>
              <a:t>Motivation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v"/>
            </a:pPr>
            <a:r>
              <a:rPr lang="en-US" sz="1800" dirty="0"/>
              <a:t>Background</a:t>
            </a:r>
          </a:p>
          <a:p>
            <a:pPr lvl="2">
              <a:lnSpc>
                <a:spcPct val="150000"/>
              </a:lnSpc>
              <a:buFont typeface="Wingdings" pitchFamily="2" charset="2"/>
              <a:buChar char="v"/>
            </a:pPr>
            <a:r>
              <a:rPr lang="en-US" sz="1800" dirty="0"/>
              <a:t>SCXML</a:t>
            </a:r>
          </a:p>
          <a:p>
            <a:pPr lvl="2">
              <a:lnSpc>
                <a:spcPct val="150000"/>
              </a:lnSpc>
              <a:buFont typeface="Wingdings" pitchFamily="2" charset="2"/>
              <a:buChar char="v"/>
            </a:pPr>
            <a:r>
              <a:rPr lang="en-US" sz="1800" dirty="0"/>
              <a:t>Event-B</a:t>
            </a:r>
          </a:p>
          <a:p>
            <a:pPr lvl="2">
              <a:lnSpc>
                <a:spcPct val="150000"/>
              </a:lnSpc>
              <a:buFont typeface="Wingdings" pitchFamily="2" charset="2"/>
              <a:buChar char="v"/>
            </a:pPr>
            <a:r>
              <a:rPr lang="en-US" sz="1800" dirty="0"/>
              <a:t>UML-B </a:t>
            </a:r>
            <a:r>
              <a:rPr lang="en-US" sz="1800" dirty="0" err="1"/>
              <a:t>Statemachine</a:t>
            </a:r>
            <a:endParaRPr lang="en-US" sz="1800" dirty="0"/>
          </a:p>
          <a:p>
            <a:pPr lvl="1">
              <a:lnSpc>
                <a:spcPct val="150000"/>
              </a:lnSpc>
              <a:buFont typeface="Wingdings" pitchFamily="2" charset="2"/>
              <a:buChar char="v"/>
            </a:pPr>
            <a:r>
              <a:rPr lang="en-US" sz="1800" dirty="0"/>
              <a:t>Run-to-Completion</a:t>
            </a:r>
          </a:p>
          <a:p>
            <a:pPr>
              <a:lnSpc>
                <a:spcPct val="150000"/>
              </a:lnSpc>
              <a:buFont typeface="Wingdings" pitchFamily="2" charset="2"/>
              <a:buChar char="v"/>
            </a:pPr>
            <a:r>
              <a:rPr lang="en-US" dirty="0"/>
              <a:t>Model Construction</a:t>
            </a:r>
          </a:p>
          <a:p>
            <a:pPr>
              <a:lnSpc>
                <a:spcPct val="150000"/>
              </a:lnSpc>
              <a:buFont typeface="Wingdings" pitchFamily="2" charset="2"/>
              <a:buChar char="v"/>
            </a:pPr>
            <a:r>
              <a:rPr lang="en-US" dirty="0"/>
              <a:t>SCXML Model Translation to Event-B</a:t>
            </a:r>
          </a:p>
          <a:p>
            <a:pPr>
              <a:lnSpc>
                <a:spcPct val="150000"/>
              </a:lnSpc>
              <a:buFont typeface="Wingdings" pitchFamily="2" charset="2"/>
              <a:buChar char="v"/>
            </a:pPr>
            <a:r>
              <a:rPr lang="en-US" dirty="0"/>
              <a:t>Model Verification</a:t>
            </a:r>
          </a:p>
          <a:p>
            <a:pPr>
              <a:lnSpc>
                <a:spcPct val="150000"/>
              </a:lnSpc>
              <a:buFont typeface="Wingdings" pitchFamily="2" charset="2"/>
              <a:buChar char="v"/>
            </a:pPr>
            <a:r>
              <a:rPr lang="en-US" dirty="0"/>
              <a:t>Conclusions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7684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8364B-111A-144C-913C-7DF11AADB0E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4294967295"/>
          </p:nvPr>
        </p:nvSpPr>
        <p:spPr>
          <a:xfrm>
            <a:off x="3629976" y="6599583"/>
            <a:ext cx="1884048" cy="254206"/>
          </a:xfrm>
        </p:spPr>
        <p:txBody>
          <a:bodyPr/>
          <a:lstStyle/>
          <a:p>
            <a:r>
              <a:rPr lang="en-US"/>
              <a:t>OFFICIAL USE ONLY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8393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D43FC56-B7A1-694D-8F32-5403958B3C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 and Future Work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B3DD651-FFFE-E949-AAF7-DD0795D179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v"/>
            </a:pPr>
            <a:r>
              <a:rPr lang="en-US" dirty="0"/>
              <a:t>TBD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898310-AFA5-7045-9B37-1BC6ADA4AF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7315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053051" y="3112607"/>
            <a:ext cx="4642658" cy="1690255"/>
          </a:xfrm>
        </p:spPr>
        <p:txBody>
          <a:bodyPr/>
          <a:lstStyle/>
          <a:p>
            <a:r>
              <a:rPr lang="en-US" dirty="0"/>
              <a:t>	QUESTIONS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8364B-111A-144C-913C-7DF11AADB0E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94A92FC-FB2E-1F4D-A156-1DFB606555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9675" y="3141482"/>
            <a:ext cx="2333380" cy="1636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197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7C716-BBC6-5F43-9091-415FBA13F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Types of Refinement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D27644-5BEB-3746-B937-D34439C7D4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2FF87CB-1855-F54C-A5CC-3E1FC417257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8867" y="859080"/>
            <a:ext cx="3700865" cy="4888035"/>
          </a:xfrm>
        </p:spPr>
        <p:txBody>
          <a:bodyPr/>
          <a:lstStyle/>
          <a:p>
            <a:pPr>
              <a:buFont typeface="Wingdings" pitchFamily="2" charset="2"/>
              <a:buChar char="v"/>
            </a:pPr>
            <a:r>
              <a:rPr lang="en-US" dirty="0"/>
              <a:t>Our Refinement Rules:</a:t>
            </a:r>
          </a:p>
          <a:p>
            <a:pPr lvl="1">
              <a:buFont typeface="Wingdings" pitchFamily="2" charset="2"/>
              <a:buChar char="v"/>
            </a:pPr>
            <a:r>
              <a:rPr lang="en-US" b="1" dirty="0">
                <a:solidFill>
                  <a:schemeClr val="accent1"/>
                </a:solidFill>
              </a:rPr>
              <a:t>Rule A:</a:t>
            </a:r>
            <a:r>
              <a:rPr lang="en-US" dirty="0"/>
              <a:t> Guard conditions on a transition can be strengthened</a:t>
            </a:r>
          </a:p>
          <a:p>
            <a:pPr marL="150869" lvl="1" indent="0">
              <a:buNone/>
            </a:pPr>
            <a:endParaRPr lang="en-US" dirty="0"/>
          </a:p>
          <a:p>
            <a:pPr marL="150869" lvl="1" indent="0">
              <a:buNone/>
            </a:pPr>
            <a:endParaRPr lang="en-US" dirty="0"/>
          </a:p>
          <a:p>
            <a:pPr marL="150869" lvl="1" indent="0">
              <a:buNone/>
            </a:pPr>
            <a:endParaRPr lang="en-US" dirty="0"/>
          </a:p>
          <a:p>
            <a:pPr marL="150869" lvl="1" indent="0">
              <a:buNone/>
            </a:pPr>
            <a:endParaRPr lang="en-US" dirty="0"/>
          </a:p>
          <a:p>
            <a:pPr lvl="1">
              <a:buFont typeface="Wingdings" pitchFamily="2" charset="2"/>
              <a:buChar char="v"/>
            </a:pPr>
            <a:r>
              <a:rPr lang="en-US" b="1" dirty="0">
                <a:solidFill>
                  <a:schemeClr val="accent1"/>
                </a:solidFill>
              </a:rPr>
              <a:t>Rule B: </a:t>
            </a:r>
            <a:r>
              <a:rPr lang="en-US" dirty="0"/>
              <a:t>Transitions can have additional actions</a:t>
            </a:r>
          </a:p>
          <a:p>
            <a:pPr lvl="1">
              <a:buFont typeface="Wingdings" pitchFamily="2" charset="2"/>
              <a:buChar char="v"/>
            </a:pPr>
            <a:endParaRPr lang="en-US" dirty="0"/>
          </a:p>
          <a:p>
            <a:pPr marL="150869" lvl="1" indent="0">
              <a:buNone/>
            </a:pPr>
            <a:endParaRPr lang="en-US" dirty="0"/>
          </a:p>
          <a:p>
            <a:pPr marL="150869" lvl="1" indent="0">
              <a:buNone/>
            </a:pPr>
            <a:endParaRPr lang="en-US" dirty="0"/>
          </a:p>
          <a:p>
            <a:pPr marL="150869" lvl="1" indent="0">
              <a:buNone/>
            </a:pPr>
            <a:endParaRPr lang="en-US" dirty="0"/>
          </a:p>
          <a:p>
            <a:pPr lvl="1">
              <a:buFont typeface="Wingdings" pitchFamily="2" charset="2"/>
              <a:buChar char="v"/>
            </a:pPr>
            <a:r>
              <a:rPr lang="en-US" b="1" dirty="0">
                <a:solidFill>
                  <a:schemeClr val="accent1"/>
                </a:solidFill>
              </a:rPr>
              <a:t>Rule C: </a:t>
            </a:r>
            <a:r>
              <a:rPr lang="en-US" dirty="0"/>
              <a:t>A </a:t>
            </a:r>
            <a:r>
              <a:rPr lang="en-US" dirty="0" err="1"/>
              <a:t>statechart</a:t>
            </a:r>
            <a:r>
              <a:rPr lang="en-US" dirty="0"/>
              <a:t> can be embedded within a state of another </a:t>
            </a:r>
            <a:r>
              <a:rPr lang="en-US" dirty="0" err="1"/>
              <a:t>statechart</a:t>
            </a:r>
            <a:endParaRPr lang="en-US" dirty="0"/>
          </a:p>
          <a:p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C93D75B-6F9C-3749-92E9-9510059CD13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493820" y="859080"/>
            <a:ext cx="3668789" cy="4888035"/>
          </a:xfrm>
        </p:spPr>
        <p:txBody>
          <a:bodyPr/>
          <a:lstStyle/>
          <a:p>
            <a:pPr>
              <a:buFont typeface="Wingdings" pitchFamily="2" charset="2"/>
              <a:buChar char="v"/>
            </a:pPr>
            <a:r>
              <a:rPr lang="en-US" dirty="0" err="1"/>
              <a:t>Syriani</a:t>
            </a:r>
            <a:r>
              <a:rPr lang="en-US" dirty="0"/>
              <a:t> et al. Refinement Rules:</a:t>
            </a:r>
          </a:p>
          <a:p>
            <a:pPr lvl="1">
              <a:buFont typeface="Wingdings" pitchFamily="2" charset="2"/>
              <a:buChar char="v"/>
            </a:pPr>
            <a:r>
              <a:rPr lang="en-US" dirty="0"/>
              <a:t>Rule 2 basic-to-or state rule:</a:t>
            </a:r>
          </a:p>
          <a:p>
            <a:pPr lvl="1">
              <a:buFont typeface="Wingdings" pitchFamily="2" charset="2"/>
              <a:buChar char="v"/>
            </a:pPr>
            <a:endParaRPr lang="en-US" dirty="0"/>
          </a:p>
          <a:p>
            <a:pPr marL="150869" lvl="1" indent="0">
              <a:buNone/>
            </a:pPr>
            <a:endParaRPr lang="en-US" dirty="0"/>
          </a:p>
          <a:p>
            <a:pPr marL="150869" lvl="1" indent="0">
              <a:buNone/>
            </a:pPr>
            <a:endParaRPr lang="en-US" dirty="0"/>
          </a:p>
          <a:p>
            <a:pPr lvl="1">
              <a:buFont typeface="Wingdings" pitchFamily="2" charset="2"/>
              <a:buChar char="v"/>
            </a:pPr>
            <a:endParaRPr lang="en-US" dirty="0"/>
          </a:p>
          <a:p>
            <a:pPr lvl="1">
              <a:buFont typeface="Wingdings" pitchFamily="2" charset="2"/>
              <a:buChar char="v"/>
            </a:pPr>
            <a:r>
              <a:rPr lang="en-US" dirty="0"/>
              <a:t>Rule 3 or-to- and-state rule:</a:t>
            </a:r>
          </a:p>
          <a:p>
            <a:pPr lvl="1">
              <a:buFont typeface="Wingdings" pitchFamily="2" charset="2"/>
              <a:buChar char="v"/>
            </a:pPr>
            <a:endParaRPr lang="en-US" dirty="0"/>
          </a:p>
          <a:p>
            <a:pPr lvl="1">
              <a:buFont typeface="Wingdings" pitchFamily="2" charset="2"/>
              <a:buChar char="v"/>
            </a:pPr>
            <a:endParaRPr lang="en-US" dirty="0"/>
          </a:p>
          <a:p>
            <a:pPr lvl="1">
              <a:buFont typeface="Wingdings" pitchFamily="2" charset="2"/>
              <a:buChar char="v"/>
            </a:pPr>
            <a:endParaRPr lang="en-US" dirty="0"/>
          </a:p>
          <a:p>
            <a:pPr lvl="1">
              <a:buFont typeface="Wingdings" pitchFamily="2" charset="2"/>
              <a:buChar char="v"/>
            </a:pPr>
            <a:endParaRPr lang="en-US" dirty="0"/>
          </a:p>
          <a:p>
            <a:pPr lvl="1">
              <a:buFont typeface="Wingdings" pitchFamily="2" charset="2"/>
              <a:buChar char="v"/>
            </a:pPr>
            <a:r>
              <a:rPr lang="en-US" dirty="0"/>
              <a:t>Rule 7 state extension rule:</a:t>
            </a:r>
          </a:p>
          <a:p>
            <a:pPr lvl="1">
              <a:buFont typeface="Wingdings" pitchFamily="2" charset="2"/>
              <a:buChar char="v"/>
            </a:pPr>
            <a:endParaRPr lang="en-US" dirty="0"/>
          </a:p>
          <a:p>
            <a:pPr lvl="1">
              <a:buFont typeface="Wingdings" pitchFamily="2" charset="2"/>
              <a:buChar char="v"/>
            </a:pPr>
            <a:endParaRPr lang="en-US" dirty="0"/>
          </a:p>
          <a:p>
            <a:pPr lvl="1">
              <a:buFont typeface="Wingdings" pitchFamily="2" charset="2"/>
              <a:buChar char="v"/>
            </a:pPr>
            <a:endParaRPr lang="en-US" dirty="0"/>
          </a:p>
          <a:p>
            <a:pPr lvl="1">
              <a:buFont typeface="Wingdings" pitchFamily="2" charset="2"/>
              <a:buChar char="v"/>
            </a:pPr>
            <a:endParaRPr lang="en-US" dirty="0"/>
          </a:p>
          <a:p>
            <a:pPr lvl="1">
              <a:buFont typeface="Wingdings" pitchFamily="2" charset="2"/>
              <a:buChar char="v"/>
            </a:pPr>
            <a:r>
              <a:rPr lang="en-US" dirty="0"/>
              <a:t>Rule 8 path refinement rule: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234F129-8573-E04B-BF60-7C9BB1DC1A8D}"/>
              </a:ext>
            </a:extLst>
          </p:cNvPr>
          <p:cNvGrpSpPr/>
          <p:nvPr/>
        </p:nvGrpSpPr>
        <p:grpSpPr>
          <a:xfrm>
            <a:off x="854680" y="1728124"/>
            <a:ext cx="2732273" cy="954107"/>
            <a:chOff x="223225" y="1594964"/>
            <a:chExt cx="2732273" cy="954107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9D38C9D-80C3-0042-A4D4-F67584D1DEEB}"/>
                </a:ext>
              </a:extLst>
            </p:cNvPr>
            <p:cNvSpPr txBox="1"/>
            <p:nvPr/>
          </p:nvSpPr>
          <p:spPr>
            <a:xfrm>
              <a:off x="656181" y="1594964"/>
              <a:ext cx="1342368" cy="95410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SA</a:t>
              </a:r>
            </a:p>
            <a:p>
              <a:pPr algn="ctr"/>
              <a:endParaRPr lang="en-US" sz="1400" dirty="0"/>
            </a:p>
            <a:p>
              <a:pPr algn="ctr"/>
              <a:endParaRPr lang="en-US" sz="1400" dirty="0"/>
            </a:p>
            <a:p>
              <a:pPr algn="ctr"/>
              <a:endParaRPr lang="en-US" sz="1400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3C8A59A-9D13-304D-A232-CB68894F8920}"/>
                </a:ext>
              </a:extLst>
            </p:cNvPr>
            <p:cNvSpPr txBox="1"/>
            <p:nvPr/>
          </p:nvSpPr>
          <p:spPr>
            <a:xfrm>
              <a:off x="2581102" y="1918128"/>
              <a:ext cx="374396" cy="30777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SB</a:t>
              </a: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BFFA7E5A-CE13-7D44-9701-E5D3AAC2D0C8}"/>
                </a:ext>
              </a:extLst>
            </p:cNvPr>
            <p:cNvCxnSpPr>
              <a:cxnSpLocks/>
              <a:endCxn id="29" idx="1"/>
            </p:cNvCxnSpPr>
            <p:nvPr/>
          </p:nvCxnSpPr>
          <p:spPr>
            <a:xfrm flipV="1">
              <a:off x="1998549" y="2072017"/>
              <a:ext cx="582553" cy="1308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8E88C678-A047-6F4C-99F6-00AF56DAA654}"/>
                </a:ext>
              </a:extLst>
            </p:cNvPr>
            <p:cNvSpPr/>
            <p:nvPr/>
          </p:nvSpPr>
          <p:spPr>
            <a:xfrm>
              <a:off x="223225" y="2013584"/>
              <a:ext cx="117120" cy="11569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946F7DA0-309F-094C-BA6A-29C96938E1C5}"/>
                </a:ext>
              </a:extLst>
            </p:cNvPr>
            <p:cNvCxnSpPr>
              <a:cxnSpLocks/>
              <a:stCxn id="31" idx="6"/>
              <a:endCxn id="28" idx="1"/>
            </p:cNvCxnSpPr>
            <p:nvPr/>
          </p:nvCxnSpPr>
          <p:spPr>
            <a:xfrm>
              <a:off x="340345" y="2071434"/>
              <a:ext cx="315836" cy="58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4457E83-87DF-DF45-B6D1-67759680B6E2}"/>
              </a:ext>
            </a:extLst>
          </p:cNvPr>
          <p:cNvGrpSpPr/>
          <p:nvPr/>
        </p:nvGrpSpPr>
        <p:grpSpPr>
          <a:xfrm>
            <a:off x="913240" y="3255015"/>
            <a:ext cx="2904363" cy="1169551"/>
            <a:chOff x="202361" y="1164076"/>
            <a:chExt cx="2904363" cy="1169551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87C8BEEF-7012-FF47-82D3-17ADB0DAF4A8}"/>
                </a:ext>
              </a:extLst>
            </p:cNvPr>
            <p:cNvSpPr txBox="1"/>
            <p:nvPr/>
          </p:nvSpPr>
          <p:spPr>
            <a:xfrm>
              <a:off x="656181" y="1594964"/>
              <a:ext cx="425415" cy="30777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SA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A9373190-7E3D-FF49-9D1E-C9CB4B75EB85}"/>
                </a:ext>
              </a:extLst>
            </p:cNvPr>
            <p:cNvSpPr txBox="1"/>
            <p:nvPr/>
          </p:nvSpPr>
          <p:spPr>
            <a:xfrm>
              <a:off x="1764356" y="1164076"/>
              <a:ext cx="1342368" cy="116955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SB</a:t>
              </a:r>
            </a:p>
            <a:p>
              <a:pPr algn="ctr"/>
              <a:endParaRPr lang="en-US" sz="1400" dirty="0"/>
            </a:p>
            <a:p>
              <a:pPr algn="ctr"/>
              <a:endParaRPr lang="en-US" sz="1400" dirty="0"/>
            </a:p>
            <a:p>
              <a:pPr algn="ctr"/>
              <a:endParaRPr lang="en-US" sz="1400" dirty="0"/>
            </a:p>
            <a:p>
              <a:pPr algn="ctr"/>
              <a:endParaRPr lang="en-US" sz="1400" dirty="0"/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93AA396F-1B3A-1548-B7A5-BB24DAA1BA12}"/>
                </a:ext>
              </a:extLst>
            </p:cNvPr>
            <p:cNvCxnSpPr>
              <a:cxnSpLocks/>
              <a:stCxn id="39" idx="3"/>
              <a:endCxn id="40" idx="1"/>
            </p:cNvCxnSpPr>
            <p:nvPr/>
          </p:nvCxnSpPr>
          <p:spPr>
            <a:xfrm flipV="1">
              <a:off x="1081596" y="1748852"/>
              <a:ext cx="682760" cy="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388EB642-C7EF-4A4F-B881-B503C2F2E8A5}"/>
                </a:ext>
              </a:extLst>
            </p:cNvPr>
            <p:cNvSpPr/>
            <p:nvPr/>
          </p:nvSpPr>
          <p:spPr>
            <a:xfrm>
              <a:off x="202361" y="1691001"/>
              <a:ext cx="117120" cy="11569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1999EB16-AB37-EB4D-8652-089F5A3B3BD2}"/>
                </a:ext>
              </a:extLst>
            </p:cNvPr>
            <p:cNvCxnSpPr>
              <a:cxnSpLocks/>
              <a:stCxn id="42" idx="6"/>
              <a:endCxn id="39" idx="1"/>
            </p:cNvCxnSpPr>
            <p:nvPr/>
          </p:nvCxnSpPr>
          <p:spPr>
            <a:xfrm>
              <a:off x="319481" y="1748851"/>
              <a:ext cx="336700" cy="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03D7AE8-4429-DF4F-A3B4-CEA401120251}"/>
              </a:ext>
            </a:extLst>
          </p:cNvPr>
          <p:cNvGrpSpPr/>
          <p:nvPr/>
        </p:nvGrpSpPr>
        <p:grpSpPr>
          <a:xfrm>
            <a:off x="2592377" y="3645504"/>
            <a:ext cx="1084652" cy="653843"/>
            <a:chOff x="1037441" y="5312234"/>
            <a:chExt cx="1084652" cy="653843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35620817-42E2-E84B-9A77-B767042D7594}"/>
                </a:ext>
              </a:extLst>
            </p:cNvPr>
            <p:cNvGrpSpPr/>
            <p:nvPr/>
          </p:nvGrpSpPr>
          <p:grpSpPr>
            <a:xfrm>
              <a:off x="1037441" y="5658300"/>
              <a:ext cx="1084652" cy="307777"/>
              <a:chOff x="907946" y="5347167"/>
              <a:chExt cx="1084652" cy="307777"/>
            </a:xfrm>
          </p:grpSpPr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69B8AB1-79E8-4241-97C7-BAF482A5DB41}"/>
                  </a:ext>
                </a:extLst>
              </p:cNvPr>
              <p:cNvSpPr txBox="1"/>
              <p:nvPr/>
            </p:nvSpPr>
            <p:spPr>
              <a:xfrm>
                <a:off x="907946" y="5347167"/>
                <a:ext cx="457967" cy="307777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/>
                  <a:t>SC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571595C-A153-B14E-9233-61013C9464D1}"/>
                  </a:ext>
                </a:extLst>
              </p:cNvPr>
              <p:cNvSpPr txBox="1"/>
              <p:nvPr/>
            </p:nvSpPr>
            <p:spPr>
              <a:xfrm>
                <a:off x="1573123" y="5347167"/>
                <a:ext cx="419475" cy="307777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/>
                  <a:t>SD</a:t>
                </a:r>
              </a:p>
            </p:txBody>
          </p:sp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FDF556E6-AD15-5742-B58E-A9C890A2636E}"/>
                  </a:ext>
                </a:extLst>
              </p:cNvPr>
              <p:cNvCxnSpPr>
                <a:cxnSpLocks/>
                <a:stCxn id="35" idx="3"/>
                <a:endCxn id="36" idx="1"/>
              </p:cNvCxnSpPr>
              <p:nvPr/>
            </p:nvCxnSpPr>
            <p:spPr>
              <a:xfrm>
                <a:off x="1365913" y="5501056"/>
                <a:ext cx="20721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23ABF3F7-1B2D-E442-9026-261DCC308A39}"/>
                </a:ext>
              </a:extLst>
            </p:cNvPr>
            <p:cNvSpPr/>
            <p:nvPr/>
          </p:nvSpPr>
          <p:spPr>
            <a:xfrm>
              <a:off x="1220198" y="5312234"/>
              <a:ext cx="117120" cy="11569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9110B7D1-D663-7B47-AD7D-7E544AE52B32}"/>
                </a:ext>
              </a:extLst>
            </p:cNvPr>
            <p:cNvCxnSpPr>
              <a:cxnSpLocks/>
              <a:endCxn id="35" idx="0"/>
            </p:cNvCxnSpPr>
            <p:nvPr/>
          </p:nvCxnSpPr>
          <p:spPr>
            <a:xfrm>
              <a:off x="1266424" y="5427933"/>
              <a:ext cx="1" cy="23036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BF05F228-8412-4440-B571-A4277D4C92D4}"/>
              </a:ext>
            </a:extLst>
          </p:cNvPr>
          <p:cNvGrpSpPr/>
          <p:nvPr/>
        </p:nvGrpSpPr>
        <p:grpSpPr>
          <a:xfrm>
            <a:off x="1404756" y="1924976"/>
            <a:ext cx="1123144" cy="646630"/>
            <a:chOff x="1415228" y="2198802"/>
            <a:chExt cx="1123144" cy="646630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CE8FBD54-ED79-1842-8C4B-E2C938E4D40D}"/>
                </a:ext>
              </a:extLst>
            </p:cNvPr>
            <p:cNvGrpSpPr/>
            <p:nvPr/>
          </p:nvGrpSpPr>
          <p:grpSpPr>
            <a:xfrm>
              <a:off x="1415228" y="2537655"/>
              <a:ext cx="1123144" cy="307777"/>
              <a:chOff x="907946" y="5347167"/>
              <a:chExt cx="1123144" cy="307777"/>
            </a:xfrm>
          </p:grpSpPr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ADDA3D1-61D8-5B43-9E8D-5FE86D55AE94}"/>
                  </a:ext>
                </a:extLst>
              </p:cNvPr>
              <p:cNvSpPr txBox="1"/>
              <p:nvPr/>
            </p:nvSpPr>
            <p:spPr>
              <a:xfrm>
                <a:off x="907946" y="5347167"/>
                <a:ext cx="457967" cy="307777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/>
                  <a:t>SC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45261A7-6D54-0C47-8C63-F35A55060173}"/>
                  </a:ext>
                </a:extLst>
              </p:cNvPr>
              <p:cNvSpPr txBox="1"/>
              <p:nvPr/>
            </p:nvSpPr>
            <p:spPr>
              <a:xfrm>
                <a:off x="1573123" y="5347167"/>
                <a:ext cx="457967" cy="307777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/>
                  <a:t>SD</a:t>
                </a:r>
              </a:p>
            </p:txBody>
          </p: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27F422A9-CDBE-5A4B-9B0E-F77E9C277F38}"/>
                  </a:ext>
                </a:extLst>
              </p:cNvPr>
              <p:cNvCxnSpPr>
                <a:cxnSpLocks/>
                <a:stCxn id="24" idx="3"/>
                <a:endCxn id="25" idx="1"/>
              </p:cNvCxnSpPr>
              <p:nvPr/>
            </p:nvCxnSpPr>
            <p:spPr>
              <a:xfrm>
                <a:off x="1365913" y="5501056"/>
                <a:ext cx="20721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B110325F-EC4D-DD4E-9C2A-224E663E8170}"/>
                </a:ext>
              </a:extLst>
            </p:cNvPr>
            <p:cNvSpPr/>
            <p:nvPr/>
          </p:nvSpPr>
          <p:spPr>
            <a:xfrm>
              <a:off x="1595465" y="2198802"/>
              <a:ext cx="117120" cy="11569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28E5E0E5-B625-634D-85BB-9E678CF8E05C}"/>
                </a:ext>
              </a:extLst>
            </p:cNvPr>
            <p:cNvCxnSpPr>
              <a:cxnSpLocks/>
            </p:cNvCxnSpPr>
            <p:nvPr/>
          </p:nvCxnSpPr>
          <p:spPr>
            <a:xfrm>
              <a:off x="1641691" y="2314501"/>
              <a:ext cx="1" cy="23036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6CDEA8C6-0266-E24C-8418-645249DE463F}"/>
              </a:ext>
            </a:extLst>
          </p:cNvPr>
          <p:cNvGrpSpPr/>
          <p:nvPr/>
        </p:nvGrpSpPr>
        <p:grpSpPr>
          <a:xfrm>
            <a:off x="441643" y="4924522"/>
            <a:ext cx="3455212" cy="1605230"/>
            <a:chOff x="4551809" y="3134216"/>
            <a:chExt cx="3455212" cy="1605230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14AE28F3-2E8D-C54D-805D-7B25796CEE7F}"/>
                </a:ext>
              </a:extLst>
            </p:cNvPr>
            <p:cNvSpPr txBox="1"/>
            <p:nvPr/>
          </p:nvSpPr>
          <p:spPr>
            <a:xfrm>
              <a:off x="6664653" y="3139008"/>
              <a:ext cx="1342368" cy="1600438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sz="1400" dirty="0"/>
            </a:p>
            <a:p>
              <a:pPr algn="ctr"/>
              <a:endParaRPr lang="en-US" sz="1400" dirty="0"/>
            </a:p>
            <a:p>
              <a:pPr algn="ctr"/>
              <a:endParaRPr lang="en-US" sz="1400" dirty="0"/>
            </a:p>
            <a:p>
              <a:pPr algn="ctr"/>
              <a:endParaRPr lang="en-US" sz="1400" dirty="0"/>
            </a:p>
            <a:p>
              <a:pPr algn="ctr"/>
              <a:endParaRPr lang="en-US" sz="1400" dirty="0"/>
            </a:p>
            <a:p>
              <a:pPr algn="ctr"/>
              <a:endParaRPr lang="en-US" sz="1400" dirty="0"/>
            </a:p>
            <a:p>
              <a:pPr algn="ctr"/>
              <a:endParaRPr lang="en-US" sz="1400" dirty="0"/>
            </a:p>
          </p:txBody>
        </p: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6BC1CC52-16FA-2C44-893F-11D27D2720C2}"/>
                </a:ext>
              </a:extLst>
            </p:cNvPr>
            <p:cNvCxnSpPr>
              <a:cxnSpLocks/>
              <a:stCxn id="76" idx="3"/>
              <a:endCxn id="72" idx="1"/>
            </p:cNvCxnSpPr>
            <p:nvPr/>
          </p:nvCxnSpPr>
          <p:spPr>
            <a:xfrm flipV="1">
              <a:off x="6268096" y="3939227"/>
              <a:ext cx="396557" cy="650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BB325239-33AE-BE42-A2A9-32E6F7340427}"/>
                </a:ext>
              </a:extLst>
            </p:cNvPr>
            <p:cNvSpPr/>
            <p:nvPr/>
          </p:nvSpPr>
          <p:spPr>
            <a:xfrm>
              <a:off x="4551809" y="3895847"/>
              <a:ext cx="117120" cy="11569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01853F10-E3E0-BF4F-B1F7-DABD39F8C164}"/>
                </a:ext>
              </a:extLst>
            </p:cNvPr>
            <p:cNvCxnSpPr>
              <a:cxnSpLocks/>
              <a:stCxn id="74" idx="6"/>
              <a:endCxn id="76" idx="1"/>
            </p:cNvCxnSpPr>
            <p:nvPr/>
          </p:nvCxnSpPr>
          <p:spPr>
            <a:xfrm flipV="1">
              <a:off x="4668929" y="3945728"/>
              <a:ext cx="256799" cy="796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62F7C006-BBB3-6B49-8EE6-AB43F85A799A}"/>
                </a:ext>
              </a:extLst>
            </p:cNvPr>
            <p:cNvSpPr txBox="1"/>
            <p:nvPr/>
          </p:nvSpPr>
          <p:spPr>
            <a:xfrm>
              <a:off x="4925728" y="3468674"/>
              <a:ext cx="1342368" cy="95410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SA</a:t>
              </a:r>
            </a:p>
            <a:p>
              <a:pPr algn="ctr"/>
              <a:endParaRPr lang="en-US" sz="1400" dirty="0"/>
            </a:p>
            <a:p>
              <a:pPr algn="ctr"/>
              <a:endParaRPr lang="en-US" sz="1400" dirty="0"/>
            </a:p>
            <a:p>
              <a:pPr algn="ctr"/>
              <a:endParaRPr lang="en-US" sz="1400" dirty="0"/>
            </a:p>
          </p:txBody>
        </p: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F97B9A83-C36F-9B43-A6DC-501D5009F51C}"/>
                </a:ext>
              </a:extLst>
            </p:cNvPr>
            <p:cNvCxnSpPr>
              <a:cxnSpLocks/>
              <a:stCxn id="72" idx="0"/>
              <a:endCxn id="72" idx="2"/>
            </p:cNvCxnSpPr>
            <p:nvPr/>
          </p:nvCxnSpPr>
          <p:spPr>
            <a:xfrm>
              <a:off x="7335837" y="3139008"/>
              <a:ext cx="0" cy="1600438"/>
            </a:xfrm>
            <a:prstGeom prst="line">
              <a:avLst/>
            </a:prstGeom>
            <a:ln w="254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BA362C87-D2DA-1749-A6AD-B995D44FC865}"/>
                </a:ext>
              </a:extLst>
            </p:cNvPr>
            <p:cNvSpPr txBox="1"/>
            <p:nvPr/>
          </p:nvSpPr>
          <p:spPr>
            <a:xfrm>
              <a:off x="6664653" y="3134216"/>
              <a:ext cx="1342368" cy="30777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SB</a:t>
              </a: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74BD2FD7-9436-8443-9050-B7FD4E3EF852}"/>
              </a:ext>
            </a:extLst>
          </p:cNvPr>
          <p:cNvGrpSpPr/>
          <p:nvPr/>
        </p:nvGrpSpPr>
        <p:grpSpPr>
          <a:xfrm>
            <a:off x="2635074" y="5277862"/>
            <a:ext cx="457967" cy="1198403"/>
            <a:chOff x="1037441" y="5312234"/>
            <a:chExt cx="457967" cy="1198403"/>
          </a:xfrm>
        </p:grpSpPr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A06A88DC-A12D-734F-86BC-2981F43FEB1E}"/>
                </a:ext>
              </a:extLst>
            </p:cNvPr>
            <p:cNvGrpSpPr/>
            <p:nvPr/>
          </p:nvGrpSpPr>
          <p:grpSpPr>
            <a:xfrm>
              <a:off x="1037441" y="5658300"/>
              <a:ext cx="457967" cy="852337"/>
              <a:chOff x="907946" y="5347167"/>
              <a:chExt cx="457967" cy="852337"/>
            </a:xfrm>
          </p:grpSpPr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9CEDB1EA-7E25-2440-B8EE-5BF05D57CDFF}"/>
                  </a:ext>
                </a:extLst>
              </p:cNvPr>
              <p:cNvSpPr txBox="1"/>
              <p:nvPr/>
            </p:nvSpPr>
            <p:spPr>
              <a:xfrm>
                <a:off x="907946" y="5347167"/>
                <a:ext cx="457967" cy="307777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/>
                  <a:t>SE</a:t>
                </a: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106853C8-AB48-334B-9F4C-8B78908D74BA}"/>
                  </a:ext>
                </a:extLst>
              </p:cNvPr>
              <p:cNvSpPr txBox="1"/>
              <p:nvPr/>
            </p:nvSpPr>
            <p:spPr>
              <a:xfrm>
                <a:off x="928470" y="5891727"/>
                <a:ext cx="419475" cy="307777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/>
                  <a:t>SF</a:t>
                </a:r>
              </a:p>
            </p:txBody>
          </p:sp>
          <p:cxnSp>
            <p:nvCxnSpPr>
              <p:cNvPr id="63" name="Straight Arrow Connector 62">
                <a:extLst>
                  <a:ext uri="{FF2B5EF4-FFF2-40B4-BE49-F238E27FC236}">
                    <a16:creationId xmlns:a16="http://schemas.microsoft.com/office/drawing/2014/main" id="{DF5FF80B-B154-2D46-A53C-158124D503B5}"/>
                  </a:ext>
                </a:extLst>
              </p:cNvPr>
              <p:cNvCxnSpPr>
                <a:cxnSpLocks/>
                <a:stCxn id="61" idx="2"/>
                <a:endCxn id="62" idx="0"/>
              </p:cNvCxnSpPr>
              <p:nvPr/>
            </p:nvCxnSpPr>
            <p:spPr>
              <a:xfrm>
                <a:off x="1136930" y="5654944"/>
                <a:ext cx="1278" cy="236783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0E2B10AB-1C45-7A4F-8092-5EAA7E91B306}"/>
                </a:ext>
              </a:extLst>
            </p:cNvPr>
            <p:cNvSpPr/>
            <p:nvPr/>
          </p:nvSpPr>
          <p:spPr>
            <a:xfrm>
              <a:off x="1220198" y="5312234"/>
              <a:ext cx="117120" cy="11569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472E1D12-54DA-FB4F-B706-13E7F086F1A1}"/>
                </a:ext>
              </a:extLst>
            </p:cNvPr>
            <p:cNvCxnSpPr>
              <a:cxnSpLocks/>
              <a:endCxn id="61" idx="0"/>
            </p:cNvCxnSpPr>
            <p:nvPr/>
          </p:nvCxnSpPr>
          <p:spPr>
            <a:xfrm>
              <a:off x="1266424" y="5427933"/>
              <a:ext cx="1" cy="23036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B1A5DA0C-90D7-FD41-AFE8-14D0ACB503C9}"/>
              </a:ext>
            </a:extLst>
          </p:cNvPr>
          <p:cNvGrpSpPr/>
          <p:nvPr/>
        </p:nvGrpSpPr>
        <p:grpSpPr>
          <a:xfrm>
            <a:off x="3359326" y="5277862"/>
            <a:ext cx="457967" cy="1198403"/>
            <a:chOff x="1037441" y="5312234"/>
            <a:chExt cx="457967" cy="1198403"/>
          </a:xfrm>
        </p:grpSpPr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38EDC4A6-D8B9-2A42-A6BC-92792D5B33B0}"/>
                </a:ext>
              </a:extLst>
            </p:cNvPr>
            <p:cNvGrpSpPr/>
            <p:nvPr/>
          </p:nvGrpSpPr>
          <p:grpSpPr>
            <a:xfrm>
              <a:off x="1037441" y="5658300"/>
              <a:ext cx="457967" cy="852337"/>
              <a:chOff x="907946" y="5347167"/>
              <a:chExt cx="457967" cy="852337"/>
            </a:xfrm>
          </p:grpSpPr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D4EF0C5D-3633-B44D-908A-727305A800F1}"/>
                  </a:ext>
                </a:extLst>
              </p:cNvPr>
              <p:cNvSpPr txBox="1"/>
              <p:nvPr/>
            </p:nvSpPr>
            <p:spPr>
              <a:xfrm>
                <a:off x="907946" y="5347167"/>
                <a:ext cx="457967" cy="307777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/>
                  <a:t>SG</a:t>
                </a:r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130FBA3C-CF7C-594E-B996-5C8EC8CEDE03}"/>
                  </a:ext>
                </a:extLst>
              </p:cNvPr>
              <p:cNvSpPr txBox="1"/>
              <p:nvPr/>
            </p:nvSpPr>
            <p:spPr>
              <a:xfrm>
                <a:off x="928470" y="5891727"/>
                <a:ext cx="419475" cy="307777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/>
                  <a:t>SH</a:t>
                </a:r>
              </a:p>
            </p:txBody>
          </p:sp>
          <p:cxnSp>
            <p:nvCxnSpPr>
              <p:cNvPr id="70" name="Straight Arrow Connector 69">
                <a:extLst>
                  <a:ext uri="{FF2B5EF4-FFF2-40B4-BE49-F238E27FC236}">
                    <a16:creationId xmlns:a16="http://schemas.microsoft.com/office/drawing/2014/main" id="{F3414B49-BD59-E84F-A0A2-C7B687F032B2}"/>
                  </a:ext>
                </a:extLst>
              </p:cNvPr>
              <p:cNvCxnSpPr>
                <a:cxnSpLocks/>
                <a:stCxn id="68" idx="2"/>
                <a:endCxn id="69" idx="0"/>
              </p:cNvCxnSpPr>
              <p:nvPr/>
            </p:nvCxnSpPr>
            <p:spPr>
              <a:xfrm>
                <a:off x="1136930" y="5654944"/>
                <a:ext cx="1278" cy="236783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02113CDC-789E-5541-A356-3A85C89BCBA3}"/>
                </a:ext>
              </a:extLst>
            </p:cNvPr>
            <p:cNvSpPr/>
            <p:nvPr/>
          </p:nvSpPr>
          <p:spPr>
            <a:xfrm>
              <a:off x="1220198" y="5312234"/>
              <a:ext cx="117120" cy="11569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698C97C6-B65E-474C-A93F-4D727207168C}"/>
                </a:ext>
              </a:extLst>
            </p:cNvPr>
            <p:cNvCxnSpPr>
              <a:cxnSpLocks/>
              <a:endCxn id="68" idx="0"/>
            </p:cNvCxnSpPr>
            <p:nvPr/>
          </p:nvCxnSpPr>
          <p:spPr>
            <a:xfrm>
              <a:off x="1266424" y="5427933"/>
              <a:ext cx="1" cy="23036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EAAAF50D-F5FE-7344-9E31-8731883B4B5E}"/>
              </a:ext>
            </a:extLst>
          </p:cNvPr>
          <p:cNvGrpSpPr/>
          <p:nvPr/>
        </p:nvGrpSpPr>
        <p:grpSpPr>
          <a:xfrm>
            <a:off x="963096" y="5434233"/>
            <a:ext cx="1090604" cy="653843"/>
            <a:chOff x="907946" y="5001101"/>
            <a:chExt cx="1090604" cy="653843"/>
          </a:xfrm>
        </p:grpSpPr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66AAD64B-89D0-9E47-B028-16E5312AE430}"/>
                </a:ext>
              </a:extLst>
            </p:cNvPr>
            <p:cNvGrpSpPr/>
            <p:nvPr/>
          </p:nvGrpSpPr>
          <p:grpSpPr>
            <a:xfrm>
              <a:off x="907946" y="5347167"/>
              <a:ext cx="1090604" cy="307777"/>
              <a:chOff x="907946" y="5347167"/>
              <a:chExt cx="1090604" cy="307777"/>
            </a:xfrm>
          </p:grpSpPr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5892A0C9-869B-5747-BDA5-8AC8BA0547CC}"/>
                  </a:ext>
                </a:extLst>
              </p:cNvPr>
              <p:cNvSpPr txBox="1"/>
              <p:nvPr/>
            </p:nvSpPr>
            <p:spPr>
              <a:xfrm>
                <a:off x="907946" y="5347167"/>
                <a:ext cx="457967" cy="307777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/>
                  <a:t>SC</a:t>
                </a:r>
              </a:p>
            </p:txBody>
          </p: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6DDAC2CF-BA0F-6448-AFC9-F8447ED9975F}"/>
                  </a:ext>
                </a:extLst>
              </p:cNvPr>
              <p:cNvSpPr txBox="1"/>
              <p:nvPr/>
            </p:nvSpPr>
            <p:spPr>
              <a:xfrm>
                <a:off x="1573124" y="5347167"/>
                <a:ext cx="425426" cy="307777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/>
                  <a:t>SD</a:t>
                </a:r>
              </a:p>
            </p:txBody>
          </p:sp>
          <p:cxnSp>
            <p:nvCxnSpPr>
              <p:cNvPr id="85" name="Straight Arrow Connector 84">
                <a:extLst>
                  <a:ext uri="{FF2B5EF4-FFF2-40B4-BE49-F238E27FC236}">
                    <a16:creationId xmlns:a16="http://schemas.microsoft.com/office/drawing/2014/main" id="{9CE67D3A-25D8-FD48-980C-069A0C908110}"/>
                  </a:ext>
                </a:extLst>
              </p:cNvPr>
              <p:cNvCxnSpPr>
                <a:cxnSpLocks/>
                <a:stCxn id="83" idx="3"/>
                <a:endCxn id="84" idx="1"/>
              </p:cNvCxnSpPr>
              <p:nvPr/>
            </p:nvCxnSpPr>
            <p:spPr>
              <a:xfrm>
                <a:off x="1365913" y="5501056"/>
                <a:ext cx="207211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2F961915-7220-D040-A0A4-E46EB9CFEA8C}"/>
                </a:ext>
              </a:extLst>
            </p:cNvPr>
            <p:cNvSpPr/>
            <p:nvPr/>
          </p:nvSpPr>
          <p:spPr>
            <a:xfrm>
              <a:off x="1080670" y="5001101"/>
              <a:ext cx="117120" cy="11569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8EDBDA40-9874-7146-B60F-90D53A04D8B2}"/>
                </a:ext>
              </a:extLst>
            </p:cNvPr>
            <p:cNvCxnSpPr>
              <a:cxnSpLocks/>
            </p:cNvCxnSpPr>
            <p:nvPr/>
          </p:nvCxnSpPr>
          <p:spPr>
            <a:xfrm>
              <a:off x="1126896" y="5116800"/>
              <a:ext cx="1" cy="23036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A341D351-6230-3E45-B4E9-7236D77FFC0B}"/>
              </a:ext>
            </a:extLst>
          </p:cNvPr>
          <p:cNvGrpSpPr/>
          <p:nvPr/>
        </p:nvGrpSpPr>
        <p:grpSpPr>
          <a:xfrm>
            <a:off x="4806953" y="1414614"/>
            <a:ext cx="2904363" cy="1169551"/>
            <a:chOff x="202361" y="1164076"/>
            <a:chExt cx="2904363" cy="1169551"/>
          </a:xfrm>
        </p:grpSpPr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E2BE55C6-EA70-7E46-8511-F61B3DAA6119}"/>
                </a:ext>
              </a:extLst>
            </p:cNvPr>
            <p:cNvSpPr txBox="1"/>
            <p:nvPr/>
          </p:nvSpPr>
          <p:spPr>
            <a:xfrm>
              <a:off x="656181" y="1594964"/>
              <a:ext cx="425415" cy="30777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SA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428196D6-414D-4749-8D89-3B1E15F91044}"/>
                </a:ext>
              </a:extLst>
            </p:cNvPr>
            <p:cNvSpPr txBox="1"/>
            <p:nvPr/>
          </p:nvSpPr>
          <p:spPr>
            <a:xfrm>
              <a:off x="1764356" y="1164076"/>
              <a:ext cx="1342368" cy="116955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SB</a:t>
              </a:r>
            </a:p>
            <a:p>
              <a:pPr algn="ctr"/>
              <a:endParaRPr lang="en-US" sz="1400" dirty="0"/>
            </a:p>
            <a:p>
              <a:pPr algn="ctr"/>
              <a:endParaRPr lang="en-US" sz="1400" dirty="0"/>
            </a:p>
            <a:p>
              <a:pPr algn="ctr"/>
              <a:endParaRPr lang="en-US" sz="1400" dirty="0"/>
            </a:p>
            <a:p>
              <a:pPr algn="ctr"/>
              <a:endParaRPr lang="en-US" sz="1400" dirty="0"/>
            </a:p>
          </p:txBody>
        </p: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EEC1A9FC-EF9A-1D41-8694-9EFACAA73EDE}"/>
                </a:ext>
              </a:extLst>
            </p:cNvPr>
            <p:cNvCxnSpPr>
              <a:cxnSpLocks/>
              <a:stCxn id="93" idx="3"/>
              <a:endCxn id="94" idx="1"/>
            </p:cNvCxnSpPr>
            <p:nvPr/>
          </p:nvCxnSpPr>
          <p:spPr>
            <a:xfrm flipV="1">
              <a:off x="1081596" y="1748852"/>
              <a:ext cx="682760" cy="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34CFDDCF-50D5-3C45-8CBD-99B0DD9FD436}"/>
                </a:ext>
              </a:extLst>
            </p:cNvPr>
            <p:cNvSpPr/>
            <p:nvPr/>
          </p:nvSpPr>
          <p:spPr>
            <a:xfrm>
              <a:off x="202361" y="1691001"/>
              <a:ext cx="117120" cy="11569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80B113ED-3F4F-6B40-957E-CF3DFB6E1799}"/>
                </a:ext>
              </a:extLst>
            </p:cNvPr>
            <p:cNvCxnSpPr>
              <a:cxnSpLocks/>
              <a:stCxn id="96" idx="6"/>
              <a:endCxn id="93" idx="1"/>
            </p:cNvCxnSpPr>
            <p:nvPr/>
          </p:nvCxnSpPr>
          <p:spPr>
            <a:xfrm>
              <a:off x="319481" y="1748851"/>
              <a:ext cx="336700" cy="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787F1B21-196E-5D4F-9E67-0E07AAA37968}"/>
              </a:ext>
            </a:extLst>
          </p:cNvPr>
          <p:cNvGrpSpPr/>
          <p:nvPr/>
        </p:nvGrpSpPr>
        <p:grpSpPr>
          <a:xfrm>
            <a:off x="6509382" y="1826357"/>
            <a:ext cx="1084652" cy="653843"/>
            <a:chOff x="1037441" y="5312234"/>
            <a:chExt cx="1084652" cy="653843"/>
          </a:xfrm>
        </p:grpSpPr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D055CCB6-4611-3346-B203-92013A4ED3F2}"/>
                </a:ext>
              </a:extLst>
            </p:cNvPr>
            <p:cNvGrpSpPr/>
            <p:nvPr/>
          </p:nvGrpSpPr>
          <p:grpSpPr>
            <a:xfrm>
              <a:off x="1037441" y="5658300"/>
              <a:ext cx="1084652" cy="307777"/>
              <a:chOff x="907946" y="5347167"/>
              <a:chExt cx="1084652" cy="307777"/>
            </a:xfrm>
          </p:grpSpPr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E9E84D60-2087-8E40-BA94-2836CFC8E7B5}"/>
                  </a:ext>
                </a:extLst>
              </p:cNvPr>
              <p:cNvSpPr txBox="1"/>
              <p:nvPr/>
            </p:nvSpPr>
            <p:spPr>
              <a:xfrm>
                <a:off x="907946" y="5347167"/>
                <a:ext cx="457967" cy="307777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/>
                  <a:t>SC</a:t>
                </a:r>
              </a:p>
            </p:txBody>
          </p:sp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77CC2222-54A5-F849-AE54-EF39C4E9B773}"/>
                  </a:ext>
                </a:extLst>
              </p:cNvPr>
              <p:cNvSpPr txBox="1"/>
              <p:nvPr/>
            </p:nvSpPr>
            <p:spPr>
              <a:xfrm>
                <a:off x="1573123" y="5347167"/>
                <a:ext cx="419475" cy="307777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/>
                  <a:t>SD</a:t>
                </a:r>
              </a:p>
            </p:txBody>
          </p:sp>
          <p:cxnSp>
            <p:nvCxnSpPr>
              <p:cNvPr id="104" name="Straight Arrow Connector 103">
                <a:extLst>
                  <a:ext uri="{FF2B5EF4-FFF2-40B4-BE49-F238E27FC236}">
                    <a16:creationId xmlns:a16="http://schemas.microsoft.com/office/drawing/2014/main" id="{8CE367FC-00F3-6740-890B-B139B63B0FD6}"/>
                  </a:ext>
                </a:extLst>
              </p:cNvPr>
              <p:cNvCxnSpPr>
                <a:cxnSpLocks/>
                <a:stCxn id="102" idx="3"/>
                <a:endCxn id="103" idx="1"/>
              </p:cNvCxnSpPr>
              <p:nvPr/>
            </p:nvCxnSpPr>
            <p:spPr>
              <a:xfrm>
                <a:off x="1365913" y="5501056"/>
                <a:ext cx="20721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042EF087-3E4E-704E-9450-D7DA2F1EB5E0}"/>
                </a:ext>
              </a:extLst>
            </p:cNvPr>
            <p:cNvSpPr/>
            <p:nvPr/>
          </p:nvSpPr>
          <p:spPr>
            <a:xfrm>
              <a:off x="1220198" y="5312234"/>
              <a:ext cx="117120" cy="11569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45777BC6-E2F4-244E-9D73-DB42C8A1AD39}"/>
                </a:ext>
              </a:extLst>
            </p:cNvPr>
            <p:cNvCxnSpPr>
              <a:cxnSpLocks/>
              <a:endCxn id="102" idx="0"/>
            </p:cNvCxnSpPr>
            <p:nvPr/>
          </p:nvCxnSpPr>
          <p:spPr>
            <a:xfrm>
              <a:off x="1266424" y="5427933"/>
              <a:ext cx="1" cy="23036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53EC8E87-00A3-994B-9DA3-57565ADBD98E}"/>
              </a:ext>
            </a:extLst>
          </p:cNvPr>
          <p:cNvCxnSpPr/>
          <p:nvPr/>
        </p:nvCxnSpPr>
        <p:spPr>
          <a:xfrm>
            <a:off x="871896" y="1728124"/>
            <a:ext cx="2875248" cy="5981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B76D3E30-88AA-1D4D-971B-0A1DCA3F7F6B}"/>
              </a:ext>
            </a:extLst>
          </p:cNvPr>
          <p:cNvCxnSpPr/>
          <p:nvPr/>
        </p:nvCxnSpPr>
        <p:spPr>
          <a:xfrm>
            <a:off x="913240" y="3435711"/>
            <a:ext cx="2875248" cy="5981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7146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9A7ADC-51E9-FE43-9FA4-A0CA0BB39AA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438150"/>
            <a:ext cx="363538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24</a:t>
            </a:fld>
            <a:endParaRPr lang="en-US" dirty="0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98E0E32-F3A2-6640-9A6B-E0A8860F36DE}"/>
              </a:ext>
            </a:extLst>
          </p:cNvPr>
          <p:cNvGrpSpPr/>
          <p:nvPr/>
        </p:nvGrpSpPr>
        <p:grpSpPr>
          <a:xfrm>
            <a:off x="410423" y="3499778"/>
            <a:ext cx="2732273" cy="954107"/>
            <a:chOff x="410423" y="3499778"/>
            <a:chExt cx="2732273" cy="954107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4B09EE3-1D08-8047-9630-F19399E49491}"/>
                </a:ext>
              </a:extLst>
            </p:cNvPr>
            <p:cNvSpPr txBox="1"/>
            <p:nvPr/>
          </p:nvSpPr>
          <p:spPr>
            <a:xfrm>
              <a:off x="843379" y="3499778"/>
              <a:ext cx="1342368" cy="95410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SA</a:t>
              </a:r>
            </a:p>
            <a:p>
              <a:pPr algn="ctr"/>
              <a:endParaRPr lang="en-US" sz="1400" dirty="0"/>
            </a:p>
            <a:p>
              <a:pPr algn="ctr"/>
              <a:endParaRPr lang="en-US" sz="1400" dirty="0"/>
            </a:p>
            <a:p>
              <a:pPr algn="ctr"/>
              <a:endParaRPr lang="en-US" sz="140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929C75D-6D7D-804D-9C68-6A3394B3D16F}"/>
                </a:ext>
              </a:extLst>
            </p:cNvPr>
            <p:cNvSpPr txBox="1"/>
            <p:nvPr/>
          </p:nvSpPr>
          <p:spPr>
            <a:xfrm>
              <a:off x="922472" y="3949614"/>
              <a:ext cx="457967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SC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BB10E1E-CB09-5746-99D7-B9F3804F0BAA}"/>
                </a:ext>
              </a:extLst>
            </p:cNvPr>
            <p:cNvSpPr txBox="1"/>
            <p:nvPr/>
          </p:nvSpPr>
          <p:spPr>
            <a:xfrm>
              <a:off x="1587649" y="3949614"/>
              <a:ext cx="528539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SD</a:t>
              </a: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D619F341-5BC3-FF45-9A26-369D5AEF7083}"/>
                </a:ext>
              </a:extLst>
            </p:cNvPr>
            <p:cNvCxnSpPr>
              <a:cxnSpLocks/>
              <a:stCxn id="24" idx="3"/>
              <a:endCxn id="25" idx="1"/>
            </p:cNvCxnSpPr>
            <p:nvPr/>
          </p:nvCxnSpPr>
          <p:spPr>
            <a:xfrm>
              <a:off x="1380439" y="4103503"/>
              <a:ext cx="20721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44AE95A-093F-524A-A470-21CFB1032D00}"/>
                </a:ext>
              </a:extLst>
            </p:cNvPr>
            <p:cNvSpPr txBox="1"/>
            <p:nvPr/>
          </p:nvSpPr>
          <p:spPr>
            <a:xfrm>
              <a:off x="2768300" y="3822942"/>
              <a:ext cx="374396" cy="30777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SB</a:t>
              </a: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7117A403-1F81-DD48-ACA9-3667F655908E}"/>
                </a:ext>
              </a:extLst>
            </p:cNvPr>
            <p:cNvCxnSpPr>
              <a:cxnSpLocks/>
              <a:stCxn id="30" idx="3"/>
              <a:endCxn id="31" idx="1"/>
            </p:cNvCxnSpPr>
            <p:nvPr/>
          </p:nvCxnSpPr>
          <p:spPr>
            <a:xfrm flipV="1">
              <a:off x="2185747" y="3976831"/>
              <a:ext cx="582553" cy="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093382FF-3945-9044-8E71-1577D18A1120}"/>
                </a:ext>
              </a:extLst>
            </p:cNvPr>
            <p:cNvSpPr/>
            <p:nvPr/>
          </p:nvSpPr>
          <p:spPr>
            <a:xfrm>
              <a:off x="410423" y="3918398"/>
              <a:ext cx="117120" cy="11569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77002EF1-37D3-4D42-B48F-512BBFE245C7}"/>
                </a:ext>
              </a:extLst>
            </p:cNvPr>
            <p:cNvCxnSpPr>
              <a:cxnSpLocks/>
              <a:stCxn id="33" idx="6"/>
              <a:endCxn id="30" idx="1"/>
            </p:cNvCxnSpPr>
            <p:nvPr/>
          </p:nvCxnSpPr>
          <p:spPr>
            <a:xfrm>
              <a:off x="527543" y="3976248"/>
              <a:ext cx="315836" cy="58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140D4756-C94B-FB47-AFE0-160204F1ED88}"/>
              </a:ext>
            </a:extLst>
          </p:cNvPr>
          <p:cNvGrpSpPr/>
          <p:nvPr/>
        </p:nvGrpSpPr>
        <p:grpSpPr>
          <a:xfrm>
            <a:off x="223225" y="1594964"/>
            <a:ext cx="2732273" cy="954107"/>
            <a:chOff x="223225" y="1594964"/>
            <a:chExt cx="2732273" cy="954107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914549C9-955F-9645-986B-3E147C41E867}"/>
                </a:ext>
              </a:extLst>
            </p:cNvPr>
            <p:cNvSpPr txBox="1"/>
            <p:nvPr/>
          </p:nvSpPr>
          <p:spPr>
            <a:xfrm>
              <a:off x="656181" y="1594964"/>
              <a:ext cx="1342368" cy="95410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SA</a:t>
              </a:r>
            </a:p>
            <a:p>
              <a:pPr algn="ctr"/>
              <a:endParaRPr lang="en-US" sz="1400" dirty="0"/>
            </a:p>
            <a:p>
              <a:pPr algn="ctr"/>
              <a:endParaRPr lang="en-US" sz="1400" dirty="0"/>
            </a:p>
            <a:p>
              <a:pPr algn="ctr"/>
              <a:endParaRPr lang="en-US" sz="1400" dirty="0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82B5047F-DF8C-3041-8ED9-962F76487D44}"/>
                </a:ext>
              </a:extLst>
            </p:cNvPr>
            <p:cNvSpPr txBox="1"/>
            <p:nvPr/>
          </p:nvSpPr>
          <p:spPr>
            <a:xfrm>
              <a:off x="2581102" y="1918128"/>
              <a:ext cx="374396" cy="30777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SB</a:t>
              </a:r>
            </a:p>
          </p:txBody>
        </p: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8B4CD46F-0555-B042-917B-CFFD843D23DD}"/>
                </a:ext>
              </a:extLst>
            </p:cNvPr>
            <p:cNvCxnSpPr>
              <a:cxnSpLocks/>
              <a:stCxn id="53" idx="3"/>
              <a:endCxn id="57" idx="1"/>
            </p:cNvCxnSpPr>
            <p:nvPr/>
          </p:nvCxnSpPr>
          <p:spPr>
            <a:xfrm flipV="1">
              <a:off x="1998549" y="2072017"/>
              <a:ext cx="582553" cy="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B5F66EDD-099F-D14F-B17E-85E2F5F6A4CE}"/>
                </a:ext>
              </a:extLst>
            </p:cNvPr>
            <p:cNvSpPr/>
            <p:nvPr/>
          </p:nvSpPr>
          <p:spPr>
            <a:xfrm>
              <a:off x="223225" y="2013584"/>
              <a:ext cx="117120" cy="11569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347E108E-48CA-0242-85F9-45BB29FED821}"/>
                </a:ext>
              </a:extLst>
            </p:cNvPr>
            <p:cNvCxnSpPr>
              <a:cxnSpLocks/>
              <a:stCxn id="59" idx="6"/>
              <a:endCxn id="53" idx="1"/>
            </p:cNvCxnSpPr>
            <p:nvPr/>
          </p:nvCxnSpPr>
          <p:spPr>
            <a:xfrm>
              <a:off x="340345" y="2071434"/>
              <a:ext cx="315836" cy="58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2E8FA9FE-7E73-BD48-A6EB-5BE93B1FAA0C}"/>
              </a:ext>
            </a:extLst>
          </p:cNvPr>
          <p:cNvGrpSpPr/>
          <p:nvPr/>
        </p:nvGrpSpPr>
        <p:grpSpPr>
          <a:xfrm>
            <a:off x="4241088" y="1333352"/>
            <a:ext cx="2904363" cy="1169551"/>
            <a:chOff x="202361" y="1164076"/>
            <a:chExt cx="2904363" cy="1169551"/>
          </a:xfrm>
        </p:grpSpPr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7B818605-B0C3-BA4D-8888-225164830D40}"/>
                </a:ext>
              </a:extLst>
            </p:cNvPr>
            <p:cNvSpPr txBox="1"/>
            <p:nvPr/>
          </p:nvSpPr>
          <p:spPr>
            <a:xfrm>
              <a:off x="656181" y="1594964"/>
              <a:ext cx="425415" cy="30777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SA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4FF57216-A727-A74D-9497-215BE322FEFB}"/>
                </a:ext>
              </a:extLst>
            </p:cNvPr>
            <p:cNvSpPr txBox="1"/>
            <p:nvPr/>
          </p:nvSpPr>
          <p:spPr>
            <a:xfrm>
              <a:off x="1764356" y="1164076"/>
              <a:ext cx="1342368" cy="116955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SB</a:t>
              </a:r>
            </a:p>
            <a:p>
              <a:pPr algn="ctr"/>
              <a:endParaRPr lang="en-US" sz="1400" dirty="0"/>
            </a:p>
            <a:p>
              <a:pPr algn="ctr"/>
              <a:endParaRPr lang="en-US" sz="1400" dirty="0"/>
            </a:p>
            <a:p>
              <a:pPr algn="ctr"/>
              <a:endParaRPr lang="en-US" sz="1400" dirty="0"/>
            </a:p>
            <a:p>
              <a:pPr algn="ctr"/>
              <a:endParaRPr lang="en-US" sz="1400" dirty="0"/>
            </a:p>
          </p:txBody>
        </p: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83E48928-5660-D448-BBA3-28232A1F764F}"/>
                </a:ext>
              </a:extLst>
            </p:cNvPr>
            <p:cNvCxnSpPr>
              <a:cxnSpLocks/>
              <a:stCxn id="64" idx="3"/>
              <a:endCxn id="65" idx="1"/>
            </p:cNvCxnSpPr>
            <p:nvPr/>
          </p:nvCxnSpPr>
          <p:spPr>
            <a:xfrm flipV="1">
              <a:off x="1081596" y="1748852"/>
              <a:ext cx="682760" cy="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BD067309-8955-6F4F-81FC-D499F401E467}"/>
                </a:ext>
              </a:extLst>
            </p:cNvPr>
            <p:cNvSpPr/>
            <p:nvPr/>
          </p:nvSpPr>
          <p:spPr>
            <a:xfrm>
              <a:off x="202361" y="1691001"/>
              <a:ext cx="117120" cy="11569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FA5BC11E-804F-DD4A-BAFD-1036DC0E456F}"/>
                </a:ext>
              </a:extLst>
            </p:cNvPr>
            <p:cNvCxnSpPr>
              <a:cxnSpLocks/>
              <a:stCxn id="67" idx="6"/>
              <a:endCxn id="64" idx="1"/>
            </p:cNvCxnSpPr>
            <p:nvPr/>
          </p:nvCxnSpPr>
          <p:spPr>
            <a:xfrm>
              <a:off x="319481" y="1748851"/>
              <a:ext cx="336700" cy="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909418E8-F657-6D4F-8D58-6F843E58425B}"/>
              </a:ext>
            </a:extLst>
          </p:cNvPr>
          <p:cNvGrpSpPr/>
          <p:nvPr/>
        </p:nvGrpSpPr>
        <p:grpSpPr>
          <a:xfrm>
            <a:off x="2663090" y="5554723"/>
            <a:ext cx="457967" cy="1198403"/>
            <a:chOff x="1037441" y="5312234"/>
            <a:chExt cx="457967" cy="1198403"/>
          </a:xfrm>
        </p:grpSpPr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28DAFC8C-E286-FC45-A98D-67BBA36C5A29}"/>
                </a:ext>
              </a:extLst>
            </p:cNvPr>
            <p:cNvGrpSpPr/>
            <p:nvPr/>
          </p:nvGrpSpPr>
          <p:grpSpPr>
            <a:xfrm>
              <a:off x="1037441" y="5658300"/>
              <a:ext cx="457967" cy="852337"/>
              <a:chOff x="907946" y="5347167"/>
              <a:chExt cx="457967" cy="852337"/>
            </a:xfrm>
          </p:grpSpPr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2B363A56-9566-0146-92A2-D819E9E8388E}"/>
                  </a:ext>
                </a:extLst>
              </p:cNvPr>
              <p:cNvSpPr txBox="1"/>
              <p:nvPr/>
            </p:nvSpPr>
            <p:spPr>
              <a:xfrm>
                <a:off x="907946" y="5347167"/>
                <a:ext cx="457967" cy="307777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/>
                  <a:t>SE</a:t>
                </a:r>
              </a:p>
            </p:txBody>
          </p:sp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154CAD0C-4FD5-7546-A110-08C74AA3A5F0}"/>
                  </a:ext>
                </a:extLst>
              </p:cNvPr>
              <p:cNvSpPr txBox="1"/>
              <p:nvPr/>
            </p:nvSpPr>
            <p:spPr>
              <a:xfrm>
                <a:off x="928470" y="5891727"/>
                <a:ext cx="419475" cy="307777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/>
                  <a:t>SF</a:t>
                </a:r>
              </a:p>
            </p:txBody>
          </p:sp>
          <p:cxnSp>
            <p:nvCxnSpPr>
              <p:cNvPr id="83" name="Straight Arrow Connector 82">
                <a:extLst>
                  <a:ext uri="{FF2B5EF4-FFF2-40B4-BE49-F238E27FC236}">
                    <a16:creationId xmlns:a16="http://schemas.microsoft.com/office/drawing/2014/main" id="{6E1EFB07-A624-9E48-8131-FC70D045259B}"/>
                  </a:ext>
                </a:extLst>
              </p:cNvPr>
              <p:cNvCxnSpPr>
                <a:cxnSpLocks/>
                <a:stCxn id="81" idx="2"/>
                <a:endCxn id="82" idx="0"/>
              </p:cNvCxnSpPr>
              <p:nvPr/>
            </p:nvCxnSpPr>
            <p:spPr>
              <a:xfrm>
                <a:off x="1136930" y="5654944"/>
                <a:ext cx="1278" cy="236783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2DB71CCA-438B-3743-BE4E-309800A52457}"/>
                </a:ext>
              </a:extLst>
            </p:cNvPr>
            <p:cNvSpPr/>
            <p:nvPr/>
          </p:nvSpPr>
          <p:spPr>
            <a:xfrm>
              <a:off x="1220198" y="5312234"/>
              <a:ext cx="117120" cy="11569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4D3E1715-42F1-1B45-904E-BA79E99386DD}"/>
                </a:ext>
              </a:extLst>
            </p:cNvPr>
            <p:cNvCxnSpPr>
              <a:cxnSpLocks/>
              <a:endCxn id="81" idx="0"/>
            </p:cNvCxnSpPr>
            <p:nvPr/>
          </p:nvCxnSpPr>
          <p:spPr>
            <a:xfrm>
              <a:off x="1266424" y="5427933"/>
              <a:ext cx="1" cy="23036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FF49A6A5-ADCD-E148-A442-FD35E723821C}"/>
              </a:ext>
            </a:extLst>
          </p:cNvPr>
          <p:cNvGrpSpPr/>
          <p:nvPr/>
        </p:nvGrpSpPr>
        <p:grpSpPr>
          <a:xfrm>
            <a:off x="907946" y="5001101"/>
            <a:ext cx="1090604" cy="653843"/>
            <a:chOff x="907946" y="5001101"/>
            <a:chExt cx="1090604" cy="653843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EFFCE29D-CB97-AD48-BB7E-ADBF029F3480}"/>
                </a:ext>
              </a:extLst>
            </p:cNvPr>
            <p:cNvGrpSpPr/>
            <p:nvPr/>
          </p:nvGrpSpPr>
          <p:grpSpPr>
            <a:xfrm>
              <a:off x="907946" y="5347167"/>
              <a:ext cx="1090604" cy="307777"/>
              <a:chOff x="907946" y="5347167"/>
              <a:chExt cx="1090604" cy="307777"/>
            </a:xfrm>
          </p:grpSpPr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F7F27347-7F33-5947-9ECE-2C7B3DD7684B}"/>
                  </a:ext>
                </a:extLst>
              </p:cNvPr>
              <p:cNvSpPr txBox="1"/>
              <p:nvPr/>
            </p:nvSpPr>
            <p:spPr>
              <a:xfrm>
                <a:off x="907946" y="5347167"/>
                <a:ext cx="457967" cy="307777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/>
                  <a:t>SC</a:t>
                </a: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A612FA21-7B89-B747-ABA3-5C1EADBCA22E}"/>
                  </a:ext>
                </a:extLst>
              </p:cNvPr>
              <p:cNvSpPr txBox="1"/>
              <p:nvPr/>
            </p:nvSpPr>
            <p:spPr>
              <a:xfrm>
                <a:off x="1573124" y="5347167"/>
                <a:ext cx="425426" cy="307777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/>
                  <a:t>SD</a:t>
                </a:r>
              </a:p>
            </p:txBody>
          </p:sp>
          <p:cxnSp>
            <p:nvCxnSpPr>
              <p:cNvPr id="46" name="Straight Arrow Connector 45">
                <a:extLst>
                  <a:ext uri="{FF2B5EF4-FFF2-40B4-BE49-F238E27FC236}">
                    <a16:creationId xmlns:a16="http://schemas.microsoft.com/office/drawing/2014/main" id="{4DA8504B-DDF4-8347-BA10-9C2A13557062}"/>
                  </a:ext>
                </a:extLst>
              </p:cNvPr>
              <p:cNvCxnSpPr>
                <a:cxnSpLocks/>
                <a:stCxn id="44" idx="3"/>
                <a:endCxn id="45" idx="1"/>
              </p:cNvCxnSpPr>
              <p:nvPr/>
            </p:nvCxnSpPr>
            <p:spPr>
              <a:xfrm>
                <a:off x="1365913" y="5501056"/>
                <a:ext cx="207211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F8E9ED52-6B71-594A-8C46-D226515D12CF}"/>
                </a:ext>
              </a:extLst>
            </p:cNvPr>
            <p:cNvSpPr/>
            <p:nvPr/>
          </p:nvSpPr>
          <p:spPr>
            <a:xfrm>
              <a:off x="1080670" y="5001101"/>
              <a:ext cx="117120" cy="11569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B4746A19-6ADE-3342-8243-92496232E202}"/>
                </a:ext>
              </a:extLst>
            </p:cNvPr>
            <p:cNvCxnSpPr>
              <a:cxnSpLocks/>
            </p:cNvCxnSpPr>
            <p:nvPr/>
          </p:nvCxnSpPr>
          <p:spPr>
            <a:xfrm>
              <a:off x="1126896" y="5116800"/>
              <a:ext cx="1" cy="23036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72D17CE2-0FB9-C74F-B9DF-A3DFB3F502E1}"/>
              </a:ext>
            </a:extLst>
          </p:cNvPr>
          <p:cNvGrpSpPr/>
          <p:nvPr/>
        </p:nvGrpSpPr>
        <p:grpSpPr>
          <a:xfrm>
            <a:off x="3387342" y="5554723"/>
            <a:ext cx="457967" cy="1198403"/>
            <a:chOff x="1037441" y="5312234"/>
            <a:chExt cx="457967" cy="1198403"/>
          </a:xfrm>
        </p:grpSpPr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6D8B215D-7A36-5A47-BCFD-411FF71048A2}"/>
                </a:ext>
              </a:extLst>
            </p:cNvPr>
            <p:cNvGrpSpPr/>
            <p:nvPr/>
          </p:nvGrpSpPr>
          <p:grpSpPr>
            <a:xfrm>
              <a:off x="1037441" y="5658300"/>
              <a:ext cx="457967" cy="852337"/>
              <a:chOff x="907946" y="5347167"/>
              <a:chExt cx="457967" cy="852337"/>
            </a:xfrm>
          </p:grpSpPr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1F0ECAC2-ACD3-AD48-972C-FF76B49E7303}"/>
                  </a:ext>
                </a:extLst>
              </p:cNvPr>
              <p:cNvSpPr txBox="1"/>
              <p:nvPr/>
            </p:nvSpPr>
            <p:spPr>
              <a:xfrm>
                <a:off x="907946" y="5347167"/>
                <a:ext cx="457967" cy="307777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/>
                  <a:t>SG</a:t>
                </a:r>
              </a:p>
            </p:txBody>
          </p:sp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CDF3BBE3-8B5D-A440-8D86-605BD1BE33E5}"/>
                  </a:ext>
                </a:extLst>
              </p:cNvPr>
              <p:cNvSpPr txBox="1"/>
              <p:nvPr/>
            </p:nvSpPr>
            <p:spPr>
              <a:xfrm>
                <a:off x="928470" y="5891727"/>
                <a:ext cx="419475" cy="307777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/>
                  <a:t>SH</a:t>
                </a:r>
              </a:p>
            </p:txBody>
          </p:sp>
          <p:cxnSp>
            <p:nvCxnSpPr>
              <p:cNvPr id="103" name="Straight Arrow Connector 102">
                <a:extLst>
                  <a:ext uri="{FF2B5EF4-FFF2-40B4-BE49-F238E27FC236}">
                    <a16:creationId xmlns:a16="http://schemas.microsoft.com/office/drawing/2014/main" id="{BC8B9A21-4D26-9142-B44C-2CC3B59A6534}"/>
                  </a:ext>
                </a:extLst>
              </p:cNvPr>
              <p:cNvCxnSpPr>
                <a:cxnSpLocks/>
                <a:stCxn id="101" idx="2"/>
                <a:endCxn id="102" idx="0"/>
              </p:cNvCxnSpPr>
              <p:nvPr/>
            </p:nvCxnSpPr>
            <p:spPr>
              <a:xfrm>
                <a:off x="1136930" y="5654944"/>
                <a:ext cx="1278" cy="236783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4B9DF149-A8C9-D445-B7CD-EB36F83AEEDC}"/>
                </a:ext>
              </a:extLst>
            </p:cNvPr>
            <p:cNvSpPr/>
            <p:nvPr/>
          </p:nvSpPr>
          <p:spPr>
            <a:xfrm>
              <a:off x="1220198" y="5312234"/>
              <a:ext cx="117120" cy="11569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771446F3-59B4-A343-80DB-0F0A30B32244}"/>
                </a:ext>
              </a:extLst>
            </p:cNvPr>
            <p:cNvCxnSpPr>
              <a:cxnSpLocks/>
              <a:endCxn id="101" idx="0"/>
            </p:cNvCxnSpPr>
            <p:nvPr/>
          </p:nvCxnSpPr>
          <p:spPr>
            <a:xfrm>
              <a:off x="1266424" y="5427933"/>
              <a:ext cx="1" cy="23036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CB0856C7-94F1-E84A-9376-4BE994CC4AEA}"/>
              </a:ext>
            </a:extLst>
          </p:cNvPr>
          <p:cNvGrpSpPr/>
          <p:nvPr/>
        </p:nvGrpSpPr>
        <p:grpSpPr>
          <a:xfrm>
            <a:off x="4551809" y="3134216"/>
            <a:ext cx="3455212" cy="1605230"/>
            <a:chOff x="4551809" y="3134216"/>
            <a:chExt cx="3455212" cy="1605230"/>
          </a:xfrm>
        </p:grpSpPr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07A8C229-AD67-4044-9519-DCB93E5F1BAC}"/>
                </a:ext>
              </a:extLst>
            </p:cNvPr>
            <p:cNvSpPr txBox="1"/>
            <p:nvPr/>
          </p:nvSpPr>
          <p:spPr>
            <a:xfrm>
              <a:off x="6664653" y="3139008"/>
              <a:ext cx="1342368" cy="1600438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sz="1400" dirty="0"/>
            </a:p>
            <a:p>
              <a:pPr algn="ctr"/>
              <a:endParaRPr lang="en-US" sz="1400" dirty="0"/>
            </a:p>
            <a:p>
              <a:pPr algn="ctr"/>
              <a:endParaRPr lang="en-US" sz="1400" dirty="0"/>
            </a:p>
            <a:p>
              <a:pPr algn="ctr"/>
              <a:endParaRPr lang="en-US" sz="1400" dirty="0"/>
            </a:p>
            <a:p>
              <a:pPr algn="ctr"/>
              <a:endParaRPr lang="en-US" sz="1400" dirty="0"/>
            </a:p>
            <a:p>
              <a:pPr algn="ctr"/>
              <a:endParaRPr lang="en-US" sz="1400" dirty="0"/>
            </a:p>
            <a:p>
              <a:pPr algn="ctr"/>
              <a:endParaRPr lang="en-US" sz="1400" dirty="0"/>
            </a:p>
          </p:txBody>
        </p: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BCC0B670-643E-9E43-B33A-D029EC42FB59}"/>
                </a:ext>
              </a:extLst>
            </p:cNvPr>
            <p:cNvCxnSpPr>
              <a:cxnSpLocks/>
              <a:stCxn id="91" idx="3"/>
              <a:endCxn id="87" idx="1"/>
            </p:cNvCxnSpPr>
            <p:nvPr/>
          </p:nvCxnSpPr>
          <p:spPr>
            <a:xfrm flipV="1">
              <a:off x="6268096" y="3939227"/>
              <a:ext cx="396557" cy="650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61B3AB16-2FA4-8240-AC64-89F079F722DC}"/>
                </a:ext>
              </a:extLst>
            </p:cNvPr>
            <p:cNvSpPr/>
            <p:nvPr/>
          </p:nvSpPr>
          <p:spPr>
            <a:xfrm>
              <a:off x="4551809" y="3895847"/>
              <a:ext cx="117120" cy="11569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0D58217C-7081-FC49-9925-D201008485A7}"/>
                </a:ext>
              </a:extLst>
            </p:cNvPr>
            <p:cNvCxnSpPr>
              <a:cxnSpLocks/>
              <a:stCxn id="89" idx="6"/>
              <a:endCxn id="91" idx="1"/>
            </p:cNvCxnSpPr>
            <p:nvPr/>
          </p:nvCxnSpPr>
          <p:spPr>
            <a:xfrm flipV="1">
              <a:off x="4668929" y="3945728"/>
              <a:ext cx="256799" cy="796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BAD6C35F-254A-D34F-9A8D-2D603F124DAC}"/>
                </a:ext>
              </a:extLst>
            </p:cNvPr>
            <p:cNvSpPr txBox="1"/>
            <p:nvPr/>
          </p:nvSpPr>
          <p:spPr>
            <a:xfrm>
              <a:off x="4925728" y="3468674"/>
              <a:ext cx="1342368" cy="95410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SA</a:t>
              </a:r>
            </a:p>
            <a:p>
              <a:pPr algn="ctr"/>
              <a:endParaRPr lang="en-US" sz="1400" dirty="0"/>
            </a:p>
            <a:p>
              <a:pPr algn="ctr"/>
              <a:endParaRPr lang="en-US" sz="1400" dirty="0"/>
            </a:p>
            <a:p>
              <a:pPr algn="ctr"/>
              <a:endParaRPr lang="en-US" sz="1400" dirty="0"/>
            </a:p>
          </p:txBody>
        </p: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30D45D8F-61D4-2243-A93B-343F9C21454F}"/>
                </a:ext>
              </a:extLst>
            </p:cNvPr>
            <p:cNvCxnSpPr>
              <a:cxnSpLocks/>
              <a:stCxn id="87" idx="0"/>
              <a:endCxn id="87" idx="2"/>
            </p:cNvCxnSpPr>
            <p:nvPr/>
          </p:nvCxnSpPr>
          <p:spPr>
            <a:xfrm>
              <a:off x="7335837" y="3139008"/>
              <a:ext cx="0" cy="1600438"/>
            </a:xfrm>
            <a:prstGeom prst="line">
              <a:avLst/>
            </a:prstGeom>
            <a:ln w="254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414F26EF-1188-1541-B1D6-444056A69CA0}"/>
                </a:ext>
              </a:extLst>
            </p:cNvPr>
            <p:cNvSpPr txBox="1"/>
            <p:nvPr/>
          </p:nvSpPr>
          <p:spPr>
            <a:xfrm>
              <a:off x="6664653" y="3134216"/>
              <a:ext cx="1342368" cy="30777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SB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34654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1AF22F0-6073-184E-A5AA-4E3E71EEF9A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09187367-2F49-754A-9849-94D9718624C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58E767-891C-FE4E-892A-893743010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2105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D43FC56-B7A1-694D-8F32-5403958B3C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 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B3DD651-FFFE-E949-AAF7-DD0795D179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8867" y="1429234"/>
            <a:ext cx="8294934" cy="429375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 typeface="Wingdings" pitchFamily="2" charset="2"/>
              <a:buChar char="v"/>
            </a:pPr>
            <a:r>
              <a:rPr lang="en-US" dirty="0"/>
              <a:t>Graphical languages are attractive to engineers (e.g. </a:t>
            </a:r>
            <a:r>
              <a:rPr lang="en-US" dirty="0" err="1"/>
              <a:t>statecharts</a:t>
            </a:r>
            <a:r>
              <a:rPr lang="en-US" dirty="0"/>
              <a:t> generalization of </a:t>
            </a:r>
            <a:r>
              <a:rPr lang="en-US" dirty="0" err="1"/>
              <a:t>statemachines</a:t>
            </a:r>
            <a:r>
              <a:rPr lang="en-US" dirty="0"/>
              <a:t>)</a:t>
            </a:r>
          </a:p>
          <a:p>
            <a:pPr>
              <a:lnSpc>
                <a:spcPct val="100000"/>
              </a:lnSpc>
              <a:buFont typeface="Wingdings" pitchFamily="2" charset="2"/>
              <a:buChar char="v"/>
            </a:pPr>
            <a:endParaRPr lang="en-US" dirty="0"/>
          </a:p>
          <a:p>
            <a:pPr>
              <a:lnSpc>
                <a:spcPct val="100000"/>
              </a:lnSpc>
              <a:buFont typeface="Wingdings" pitchFamily="2" charset="2"/>
              <a:buChar char="v"/>
            </a:pPr>
            <a:r>
              <a:rPr lang="en-US" b="1" dirty="0">
                <a:solidFill>
                  <a:srgbClr val="00ACD9"/>
                </a:solidFill>
              </a:rPr>
              <a:t>Rodin/Event-B</a:t>
            </a:r>
            <a:r>
              <a:rPr lang="en-US" dirty="0"/>
              <a:t> support abstraction and refinement and enable the use of formal proofs in earlier stages of the design</a:t>
            </a:r>
          </a:p>
          <a:p>
            <a:pPr>
              <a:lnSpc>
                <a:spcPct val="100000"/>
              </a:lnSpc>
              <a:buFont typeface="Wingdings" pitchFamily="2" charset="2"/>
              <a:buChar char="v"/>
            </a:pPr>
            <a:endParaRPr lang="en-US" dirty="0"/>
          </a:p>
          <a:p>
            <a:pPr>
              <a:lnSpc>
                <a:spcPct val="100000"/>
              </a:lnSpc>
              <a:buFont typeface="Wingdings" pitchFamily="2" charset="2"/>
              <a:buChar char="v"/>
            </a:pPr>
            <a:r>
              <a:rPr lang="en-US" dirty="0"/>
              <a:t>There are many definitions of </a:t>
            </a:r>
            <a:r>
              <a:rPr lang="en-US" b="1" dirty="0">
                <a:solidFill>
                  <a:srgbClr val="00ACD9"/>
                </a:solidFill>
              </a:rPr>
              <a:t>refinement</a:t>
            </a:r>
            <a:r>
              <a:rPr lang="en-US" dirty="0"/>
              <a:t>, we are concern with a refinement that preservers </a:t>
            </a:r>
            <a:r>
              <a:rPr lang="en-US" b="1" dirty="0">
                <a:solidFill>
                  <a:srgbClr val="00ACD9"/>
                </a:solidFill>
              </a:rPr>
              <a:t>safety properties </a:t>
            </a:r>
            <a:r>
              <a:rPr lang="en-US" dirty="0"/>
              <a:t>from on refinement level to the next</a:t>
            </a:r>
          </a:p>
          <a:p>
            <a:pPr>
              <a:lnSpc>
                <a:spcPct val="100000"/>
              </a:lnSpc>
              <a:buFont typeface="Wingdings" pitchFamily="2" charset="2"/>
              <a:buChar char="v"/>
            </a:pPr>
            <a:endParaRPr lang="en-US" dirty="0"/>
          </a:p>
          <a:p>
            <a:pPr>
              <a:lnSpc>
                <a:spcPct val="100000"/>
              </a:lnSpc>
              <a:buFont typeface="Wingdings" pitchFamily="2" charset="2"/>
              <a:buChar char="v"/>
            </a:pPr>
            <a:r>
              <a:rPr lang="en-US" dirty="0"/>
              <a:t>To enable our form of refinement </a:t>
            </a:r>
            <a:r>
              <a:rPr lang="en-US" dirty="0" err="1"/>
              <a:t>statecharts</a:t>
            </a:r>
            <a:r>
              <a:rPr lang="en-US" dirty="0"/>
              <a:t> transitions cannot cross containments boundaries arbitrarily.</a:t>
            </a:r>
          </a:p>
          <a:p>
            <a:pPr marL="150869" lvl="1" indent="0">
              <a:lnSpc>
                <a:spcPct val="100000"/>
              </a:lnSpc>
              <a:buNone/>
            </a:pPr>
            <a:endParaRPr lang="en-US" dirty="0"/>
          </a:p>
          <a:p>
            <a:pPr>
              <a:lnSpc>
                <a:spcPct val="100000"/>
              </a:lnSpc>
              <a:buFont typeface="Wingdings" pitchFamily="2" charset="2"/>
              <a:buChar char="v"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898310-AFA5-7045-9B37-1BC6ADA4AF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7697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D43FC56-B7A1-694D-8F32-5403958B3C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Chart XML (SCXML)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B3DD651-FFFE-E949-AAF7-DD0795D179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Font typeface="Wingdings" pitchFamily="2" charset="2"/>
              <a:buChar char="v"/>
            </a:pPr>
            <a:r>
              <a:rPr lang="en-US" dirty="0"/>
              <a:t>Modeling language based on </a:t>
            </a:r>
            <a:r>
              <a:rPr lang="en-US" dirty="0" err="1"/>
              <a:t>Harel</a:t>
            </a:r>
            <a:r>
              <a:rPr lang="en-US" dirty="0"/>
              <a:t> </a:t>
            </a:r>
            <a:r>
              <a:rPr lang="en-US" dirty="0" err="1"/>
              <a:t>statechart</a:t>
            </a:r>
            <a:endParaRPr lang="en-US" dirty="0"/>
          </a:p>
          <a:p>
            <a:pPr>
              <a:buFont typeface="Wingdings" pitchFamily="2" charset="2"/>
              <a:buChar char="v"/>
            </a:pPr>
            <a:endParaRPr lang="en-US" dirty="0"/>
          </a:p>
          <a:p>
            <a:pPr>
              <a:buFont typeface="Wingdings" pitchFamily="2" charset="2"/>
              <a:buChar char="v"/>
            </a:pPr>
            <a:r>
              <a:rPr lang="en-US" dirty="0"/>
              <a:t>Follow a run-to-completion semantics</a:t>
            </a:r>
          </a:p>
          <a:p>
            <a:pPr lvl="1">
              <a:buFont typeface="Wingdings" pitchFamily="2" charset="2"/>
              <a:buChar char="v"/>
            </a:pPr>
            <a:r>
              <a:rPr lang="en-US" sz="1800" dirty="0"/>
              <a:t>Trigger events may enable transitions</a:t>
            </a:r>
          </a:p>
          <a:p>
            <a:pPr lvl="1">
              <a:buFont typeface="Wingdings" pitchFamily="2" charset="2"/>
              <a:buChar char="v"/>
            </a:pPr>
            <a:r>
              <a:rPr lang="en-US" sz="1800" dirty="0"/>
              <a:t>Trigger events are queued whenever a trigger is raised</a:t>
            </a:r>
          </a:p>
          <a:p>
            <a:pPr lvl="1">
              <a:buFont typeface="Wingdings" pitchFamily="2" charset="2"/>
              <a:buChar char="v"/>
            </a:pPr>
            <a:r>
              <a:rPr lang="en-US" sz="1800" dirty="0"/>
              <a:t>A trigger event is de-queued and consumed by firing all transitions that it enables</a:t>
            </a:r>
          </a:p>
          <a:p>
            <a:pPr lvl="1">
              <a:buFont typeface="Wingdings" pitchFamily="2" charset="2"/>
              <a:buChar char="v"/>
            </a:pPr>
            <a:r>
              <a:rPr lang="en-US" sz="1800" dirty="0"/>
              <a:t>Enabled un-triggered transitions are taken repeatedly until none are enable, and </a:t>
            </a:r>
            <a:br>
              <a:rPr lang="en-US" sz="1800" dirty="0"/>
            </a:br>
            <a:r>
              <a:rPr lang="en-US" sz="1800" dirty="0"/>
              <a:t>then the next trigger is de-queued</a:t>
            </a:r>
          </a:p>
          <a:p>
            <a:pPr lvl="1">
              <a:buFont typeface="Wingdings" pitchFamily="2" charset="2"/>
              <a:buChar char="v"/>
            </a:pPr>
            <a:endParaRPr lang="en-US" sz="1800" dirty="0"/>
          </a:p>
          <a:p>
            <a:pPr>
              <a:buFont typeface="Wingdings" pitchFamily="2" charset="2"/>
              <a:buChar char="v"/>
            </a:pPr>
            <a:r>
              <a:rPr lang="en-US" dirty="0"/>
              <a:t>Internal triggers are raised by transitions within the model</a:t>
            </a:r>
          </a:p>
          <a:p>
            <a:pPr>
              <a:buFont typeface="Wingdings" pitchFamily="2" charset="2"/>
              <a:buChar char="v"/>
            </a:pPr>
            <a:endParaRPr lang="en-US" dirty="0"/>
          </a:p>
          <a:p>
            <a:pPr>
              <a:buFont typeface="Wingdings" pitchFamily="2" charset="2"/>
              <a:buChar char="v"/>
            </a:pPr>
            <a:r>
              <a:rPr lang="en-US" dirty="0"/>
              <a:t>External triggers are raise by the environment (non-deterministically)</a:t>
            </a:r>
          </a:p>
          <a:p>
            <a:pPr>
              <a:buFont typeface="Wingdings" pitchFamily="2" charset="2"/>
              <a:buChar char="v"/>
            </a:pPr>
            <a:endParaRPr lang="en-US" dirty="0"/>
          </a:p>
          <a:p>
            <a:pPr>
              <a:buFont typeface="Wingdings" pitchFamily="2" charset="2"/>
              <a:buChar char="v"/>
            </a:pPr>
            <a:r>
              <a:rPr lang="en-US" dirty="0"/>
              <a:t>Internal triggers have higher priority than external triggers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898310-AFA5-7045-9B37-1BC6ADA4AF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7701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D43FC56-B7A1-694D-8F32-5403958B3C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Event-B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898310-AFA5-7045-9B37-1BC6ADA4AF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6</a:t>
            </a:fld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08E9307-DFCC-4445-BD90-562A1A63937A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 rotWithShape="1">
          <a:blip r:embed="rId3"/>
          <a:srcRect t="1" r="35466" b="3830"/>
          <a:stretch/>
        </p:blipFill>
        <p:spPr>
          <a:xfrm>
            <a:off x="183279" y="1286346"/>
            <a:ext cx="4005035" cy="1714323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C67B78-1B27-A74E-8C13-C4120DA1A0B8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v"/>
            </a:pPr>
            <a:r>
              <a:rPr lang="en-US" dirty="0"/>
              <a:t>Formal method for system design via refinement </a:t>
            </a:r>
          </a:p>
          <a:p>
            <a:pPr>
              <a:buFont typeface="Wingdings" pitchFamily="2" charset="2"/>
              <a:buChar char="v"/>
            </a:pPr>
            <a:endParaRPr lang="en-US" dirty="0"/>
          </a:p>
          <a:p>
            <a:pPr>
              <a:buFont typeface="Wingdings" pitchFamily="2" charset="2"/>
              <a:buChar char="v"/>
            </a:pPr>
            <a:r>
              <a:rPr lang="en-US" dirty="0"/>
              <a:t>Event-B models have two parts:</a:t>
            </a:r>
          </a:p>
          <a:p>
            <a:pPr lvl="1">
              <a:buFont typeface="Wingdings" pitchFamily="2" charset="2"/>
              <a:buChar char="v"/>
            </a:pPr>
            <a:r>
              <a:rPr lang="en-US" b="1" dirty="0">
                <a:solidFill>
                  <a:srgbClr val="00B0F0"/>
                </a:solidFill>
              </a:rPr>
              <a:t>Contexts: </a:t>
            </a:r>
            <a:r>
              <a:rPr lang="en-US" dirty="0"/>
              <a:t>Contain carries sets, constants and axioms</a:t>
            </a:r>
          </a:p>
          <a:p>
            <a:pPr lvl="1">
              <a:buFont typeface="Wingdings" pitchFamily="2" charset="2"/>
              <a:buChar char="v"/>
            </a:pPr>
            <a:r>
              <a:rPr lang="en-US" b="1" dirty="0">
                <a:solidFill>
                  <a:srgbClr val="00B0F0"/>
                </a:solidFill>
              </a:rPr>
              <a:t>Machines: </a:t>
            </a:r>
            <a:r>
              <a:rPr lang="en-US" dirty="0"/>
              <a:t>Variables and invariants</a:t>
            </a:r>
          </a:p>
          <a:p>
            <a:pPr lvl="1">
              <a:buFont typeface="Wingdings" pitchFamily="2" charset="2"/>
              <a:buChar char="v"/>
            </a:pPr>
            <a:endParaRPr lang="en-US" dirty="0"/>
          </a:p>
          <a:p>
            <a:pPr>
              <a:buFont typeface="Wingdings" pitchFamily="2" charset="2"/>
              <a:buChar char="v"/>
            </a:pPr>
            <a:r>
              <a:rPr lang="en-US" dirty="0"/>
              <a:t>Machines are refined to add more details to the model</a:t>
            </a:r>
          </a:p>
          <a:p>
            <a:pPr lvl="1">
              <a:buFont typeface="Wingdings" pitchFamily="2" charset="2"/>
              <a:buChar char="v"/>
            </a:pPr>
            <a:r>
              <a:rPr lang="en-US" b="1" dirty="0">
                <a:solidFill>
                  <a:srgbClr val="00B0F0"/>
                </a:solidFill>
              </a:rPr>
              <a:t>Superposition refinement: </a:t>
            </a:r>
            <a:r>
              <a:rPr lang="en-US" dirty="0"/>
              <a:t>including additional variables</a:t>
            </a:r>
          </a:p>
          <a:p>
            <a:pPr lvl="1">
              <a:buFont typeface="Wingdings" pitchFamily="2" charset="2"/>
              <a:buChar char="v"/>
            </a:pPr>
            <a:r>
              <a:rPr lang="en-US" b="1" dirty="0">
                <a:solidFill>
                  <a:srgbClr val="00B0F0"/>
                </a:solidFill>
              </a:rPr>
              <a:t>Data refinement: </a:t>
            </a:r>
            <a:r>
              <a:rPr lang="en-US" dirty="0"/>
              <a:t>replacing abstract variables with new concrete variables</a:t>
            </a:r>
          </a:p>
          <a:p>
            <a:pPr lvl="1">
              <a:buFont typeface="Wingdings" pitchFamily="2" charset="2"/>
              <a:buChar char="v"/>
            </a:pPr>
            <a:r>
              <a:rPr lang="en-US" b="1" dirty="0">
                <a:solidFill>
                  <a:srgbClr val="00B0F0"/>
                </a:solidFill>
              </a:rPr>
              <a:t>New events: </a:t>
            </a:r>
            <a:r>
              <a:rPr lang="en-US" dirty="0"/>
              <a:t>Refines implicit abstract event that does nothing “skip”</a:t>
            </a:r>
          </a:p>
          <a:p>
            <a:pPr lvl="1">
              <a:buFont typeface="Wingdings" pitchFamily="2" charset="2"/>
              <a:buChar char="v"/>
            </a:pP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D34A650-BB69-BE4B-90A4-63E357196A69}"/>
              </a:ext>
            </a:extLst>
          </p:cNvPr>
          <p:cNvCxnSpPr>
            <a:cxnSpLocks/>
          </p:cNvCxnSpPr>
          <p:nvPr/>
        </p:nvCxnSpPr>
        <p:spPr>
          <a:xfrm>
            <a:off x="4188336" y="1396321"/>
            <a:ext cx="0" cy="1571734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193983C-1342-3447-8A3D-7B39153366A8}"/>
              </a:ext>
            </a:extLst>
          </p:cNvPr>
          <p:cNvGrpSpPr/>
          <p:nvPr/>
        </p:nvGrpSpPr>
        <p:grpSpPr>
          <a:xfrm>
            <a:off x="183279" y="3554189"/>
            <a:ext cx="4005057" cy="2123475"/>
            <a:chOff x="183279" y="4007510"/>
            <a:chExt cx="4005057" cy="2123475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0E60EF36-AAFC-1C40-8AC7-840568BFCA3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38980"/>
            <a:stretch/>
          </p:blipFill>
          <p:spPr>
            <a:xfrm>
              <a:off x="183279" y="4007510"/>
              <a:ext cx="4005057" cy="2123475"/>
            </a:xfrm>
            <a:prstGeom prst="rect">
              <a:avLst/>
            </a:prstGeom>
          </p:spPr>
        </p:pic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5D18751-64B9-DE4C-B0BF-E98CE6E4B0DC}"/>
                </a:ext>
              </a:extLst>
            </p:cNvPr>
            <p:cNvCxnSpPr>
              <a:cxnSpLocks/>
            </p:cNvCxnSpPr>
            <p:nvPr/>
          </p:nvCxnSpPr>
          <p:spPr>
            <a:xfrm>
              <a:off x="4188336" y="4181941"/>
              <a:ext cx="0" cy="187889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45244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D43FC56-B7A1-694D-8F32-5403958B3C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UML-B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898310-AFA5-7045-9B37-1BC6ADA4AF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7</a:t>
            </a:fld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0685DF7-ED09-B844-8797-35F1FC33AF96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>
          <a:xfrm>
            <a:off x="258763" y="1890751"/>
            <a:ext cx="4385542" cy="736731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77FAF8-EC3E-6746-8939-101CF6AE5BE4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923224" y="1168092"/>
            <a:ext cx="4039538" cy="541014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buFont typeface="Wingdings" pitchFamily="2" charset="2"/>
              <a:buChar char="v"/>
            </a:pPr>
            <a:r>
              <a:rPr lang="en-US" dirty="0"/>
              <a:t>Diagrammatic modeling notation for Event-B</a:t>
            </a:r>
          </a:p>
          <a:p>
            <a:pPr>
              <a:lnSpc>
                <a:spcPct val="100000"/>
              </a:lnSpc>
              <a:buFont typeface="Wingdings" pitchFamily="2" charset="2"/>
              <a:buChar char="v"/>
            </a:pPr>
            <a:r>
              <a:rPr lang="en-US" dirty="0"/>
              <a:t>Semantics is not UML nor run-to-completion</a:t>
            </a:r>
          </a:p>
          <a:p>
            <a:pPr>
              <a:lnSpc>
                <a:spcPct val="100000"/>
              </a:lnSpc>
              <a:buFont typeface="Wingdings" pitchFamily="2" charset="2"/>
              <a:buChar char="v"/>
            </a:pPr>
            <a:r>
              <a:rPr lang="en-US" dirty="0"/>
              <a:t>Only untriggered transitions</a:t>
            </a:r>
          </a:p>
          <a:p>
            <a:pPr>
              <a:lnSpc>
                <a:spcPct val="100000"/>
              </a:lnSpc>
              <a:buFont typeface="Wingdings" pitchFamily="2" charset="2"/>
              <a:buChar char="v"/>
            </a:pPr>
            <a:r>
              <a:rPr lang="en-US" dirty="0"/>
              <a:t>States Encoding:</a:t>
            </a:r>
          </a:p>
          <a:p>
            <a:pPr lvl="1">
              <a:lnSpc>
                <a:spcPct val="100000"/>
              </a:lnSpc>
              <a:buFont typeface="Wingdings" pitchFamily="2" charset="2"/>
              <a:buChar char="v"/>
            </a:pPr>
            <a:r>
              <a:rPr lang="en-US" sz="1800" dirty="0"/>
              <a:t>Boolean variables</a:t>
            </a:r>
          </a:p>
          <a:p>
            <a:pPr lvl="1">
              <a:lnSpc>
                <a:spcPct val="100000"/>
              </a:lnSpc>
              <a:buFont typeface="Wingdings" pitchFamily="2" charset="2"/>
              <a:buChar char="v"/>
            </a:pPr>
            <a:r>
              <a:rPr lang="en-US" sz="1800" dirty="0"/>
              <a:t> Enumerated type</a:t>
            </a:r>
          </a:p>
          <a:p>
            <a:pPr>
              <a:lnSpc>
                <a:spcPct val="100000"/>
              </a:lnSpc>
              <a:buFont typeface="Wingdings" pitchFamily="2" charset="2"/>
              <a:buChar char="v"/>
            </a:pPr>
            <a:r>
              <a:rPr lang="en-US" dirty="0"/>
              <a:t>Refinements:</a:t>
            </a:r>
          </a:p>
          <a:p>
            <a:pPr lvl="1">
              <a:lnSpc>
                <a:spcPct val="100000"/>
              </a:lnSpc>
              <a:buFont typeface="Wingdings" pitchFamily="2" charset="2"/>
              <a:buChar char="v"/>
            </a:pPr>
            <a:r>
              <a:rPr lang="en-US" sz="1800" b="1" dirty="0">
                <a:solidFill>
                  <a:srgbClr val="00B0F0"/>
                </a:solidFill>
              </a:rPr>
              <a:t>Superposition refinement: </a:t>
            </a:r>
            <a:r>
              <a:rPr lang="en-US" sz="1800" dirty="0"/>
              <a:t>add nested </a:t>
            </a:r>
            <a:r>
              <a:rPr lang="en-US" sz="1800" dirty="0" err="1"/>
              <a:t>statemachines</a:t>
            </a:r>
            <a:r>
              <a:rPr lang="en-US" sz="1800" dirty="0"/>
              <a:t> </a:t>
            </a:r>
          </a:p>
          <a:p>
            <a:pPr lvl="1">
              <a:lnSpc>
                <a:spcPct val="100000"/>
              </a:lnSpc>
              <a:buFont typeface="Wingdings" pitchFamily="2" charset="2"/>
              <a:buChar char="v"/>
            </a:pPr>
            <a:r>
              <a:rPr lang="en-US" sz="1800" b="1" dirty="0">
                <a:solidFill>
                  <a:srgbClr val="00B0F0"/>
                </a:solidFill>
              </a:rPr>
              <a:t>Guard strengthening: </a:t>
            </a:r>
            <a:r>
              <a:rPr lang="en-US" sz="1800" dirty="0"/>
              <a:t>new guards concerning auxiliary variable</a:t>
            </a:r>
          </a:p>
          <a:p>
            <a:pPr lvl="1">
              <a:lnSpc>
                <a:spcPct val="100000"/>
              </a:lnSpc>
              <a:buFont typeface="Wingdings" pitchFamily="2" charset="2"/>
              <a:buChar char="v"/>
            </a:pPr>
            <a:r>
              <a:rPr lang="en-US" sz="1800" b="1" dirty="0">
                <a:solidFill>
                  <a:srgbClr val="00B0F0"/>
                </a:solidFill>
              </a:rPr>
              <a:t>New Events: </a:t>
            </a:r>
            <a:r>
              <a:rPr lang="en-US" sz="1800" dirty="0"/>
              <a:t>add self transitions</a:t>
            </a:r>
          </a:p>
          <a:p>
            <a:pPr lvl="1">
              <a:lnSpc>
                <a:spcPct val="100000"/>
              </a:lnSpc>
              <a:buFont typeface="Wingdings" pitchFamily="2" charset="2"/>
              <a:buChar char="v"/>
            </a:pPr>
            <a:endParaRPr lang="en-US" sz="1800" dirty="0"/>
          </a:p>
          <a:p>
            <a:pPr>
              <a:lnSpc>
                <a:spcPct val="100000"/>
              </a:lnSpc>
              <a:buFont typeface="Wingdings" pitchFamily="2" charset="2"/>
              <a:buChar char="v"/>
            </a:pPr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D6CFD44-B6B3-4B40-8156-F3ADE9C99F69}"/>
              </a:ext>
            </a:extLst>
          </p:cNvPr>
          <p:cNvGrpSpPr/>
          <p:nvPr/>
        </p:nvGrpSpPr>
        <p:grpSpPr>
          <a:xfrm>
            <a:off x="-117966" y="3043989"/>
            <a:ext cx="5041190" cy="2152357"/>
            <a:chOff x="-36053" y="3522846"/>
            <a:chExt cx="4761584" cy="1892475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37BD7A5-23FF-284E-BD81-7A3888D27240}"/>
                </a:ext>
              </a:extLst>
            </p:cNvPr>
            <p:cNvCxnSpPr>
              <a:cxnSpLocks/>
            </p:cNvCxnSpPr>
            <p:nvPr/>
          </p:nvCxnSpPr>
          <p:spPr>
            <a:xfrm>
              <a:off x="4720955" y="3561346"/>
              <a:ext cx="4576" cy="1799992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0FE65D2-26C6-9F49-840C-B4F952D204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15956"/>
            <a:stretch/>
          </p:blipFill>
          <p:spPr>
            <a:xfrm>
              <a:off x="-36053" y="3522846"/>
              <a:ext cx="4757008" cy="18924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13485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D43FC56-B7A1-694D-8F32-5403958B3C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423" y="232553"/>
            <a:ext cx="7543800" cy="570225"/>
          </a:xfrm>
        </p:spPr>
        <p:txBody>
          <a:bodyPr/>
          <a:lstStyle/>
          <a:p>
            <a:r>
              <a:rPr lang="en-US" dirty="0"/>
              <a:t>Run-to-Completion 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B3DD651-FFFE-E949-AAF7-DD0795D179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8867" y="722765"/>
            <a:ext cx="7543800" cy="3433635"/>
          </a:xfrm>
        </p:spPr>
        <p:txBody>
          <a:bodyPr>
            <a:noAutofit/>
          </a:bodyPr>
          <a:lstStyle/>
          <a:p>
            <a:pPr>
              <a:buFont typeface="Wingdings" pitchFamily="2" charset="2"/>
              <a:buChar char="v"/>
            </a:pPr>
            <a:r>
              <a:rPr lang="en-US" dirty="0"/>
              <a:t>Semantics is specified by an abstract basis that is extended by the model</a:t>
            </a:r>
          </a:p>
          <a:p>
            <a:pPr>
              <a:buFont typeface="Wingdings" pitchFamily="2" charset="2"/>
              <a:buChar char="v"/>
            </a:pPr>
            <a:r>
              <a:rPr lang="en-US" dirty="0"/>
              <a:t>The basis consist of an Event-B context and machine</a:t>
            </a:r>
          </a:p>
          <a:p>
            <a:pPr>
              <a:buFont typeface="Wingdings" pitchFamily="2" charset="2"/>
              <a:buChar char="v"/>
            </a:pPr>
            <a:r>
              <a:rPr lang="en-US" dirty="0"/>
              <a:t>Basis Context</a:t>
            </a:r>
          </a:p>
          <a:p>
            <a:pPr>
              <a:buFont typeface="Wingdings" pitchFamily="2" charset="2"/>
              <a:buChar char="v"/>
            </a:pPr>
            <a:endParaRPr lang="en-US" dirty="0"/>
          </a:p>
          <a:p>
            <a:pPr>
              <a:buFont typeface="Wingdings" pitchFamily="2" charset="2"/>
              <a:buChar char="v"/>
            </a:pPr>
            <a:endParaRPr lang="en-US" dirty="0"/>
          </a:p>
          <a:p>
            <a:pPr>
              <a:buFont typeface="Wingdings" pitchFamily="2" charset="2"/>
              <a:buChar char="v"/>
            </a:pPr>
            <a:endParaRPr lang="en-US" dirty="0"/>
          </a:p>
          <a:p>
            <a:pPr>
              <a:buFont typeface="Wingdings" pitchFamily="2" charset="2"/>
              <a:buChar char="v"/>
            </a:pPr>
            <a:endParaRPr lang="en-US" dirty="0"/>
          </a:p>
          <a:p>
            <a:pPr marL="0" indent="0">
              <a:buNone/>
            </a:pPr>
            <a:br>
              <a:rPr lang="en-US" dirty="0"/>
            </a:br>
            <a:endParaRPr lang="en-US" dirty="0"/>
          </a:p>
          <a:p>
            <a:pPr>
              <a:buFont typeface="Wingdings" pitchFamily="2" charset="2"/>
              <a:buChar char="v"/>
            </a:pPr>
            <a:r>
              <a:rPr lang="en-US" dirty="0"/>
              <a:t>Basis Machine</a:t>
            </a:r>
          </a:p>
          <a:p>
            <a:pPr>
              <a:buFont typeface="Wingdings" pitchFamily="2" charset="2"/>
              <a:buChar char="v"/>
            </a:pPr>
            <a:endParaRPr lang="en-US" dirty="0"/>
          </a:p>
          <a:p>
            <a:pPr>
              <a:buFont typeface="Wingdings" pitchFamily="2" charset="2"/>
              <a:buChar char="v"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898310-AFA5-7045-9B37-1BC6ADA4AF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8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40EE6DA-F1B8-E94D-87C6-28C10CB9E2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827" y="1764134"/>
            <a:ext cx="8640346" cy="2337706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B4647FE8-08BF-FD49-8917-74E808227F90}"/>
              </a:ext>
            </a:extLst>
          </p:cNvPr>
          <p:cNvGrpSpPr/>
          <p:nvPr/>
        </p:nvGrpSpPr>
        <p:grpSpPr>
          <a:xfrm>
            <a:off x="1139380" y="4434477"/>
            <a:ext cx="7385753" cy="2337706"/>
            <a:chOff x="872723" y="4520294"/>
            <a:chExt cx="7385753" cy="233770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4A8BFBB-B231-7945-AAAF-F945993872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89569" b="44005"/>
            <a:stretch/>
          </p:blipFill>
          <p:spPr>
            <a:xfrm>
              <a:off x="7326430" y="4520294"/>
              <a:ext cx="932046" cy="2337706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7446C337-37A6-E544-9162-1089622540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18744" b="44005"/>
            <a:stretch/>
          </p:blipFill>
          <p:spPr>
            <a:xfrm>
              <a:off x="872723" y="4520294"/>
              <a:ext cx="7260627" cy="23377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35739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D43FC56-B7A1-694D-8F32-5403958B3C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867" y="437653"/>
            <a:ext cx="7768130" cy="570225"/>
          </a:xfrm>
        </p:spPr>
        <p:txBody>
          <a:bodyPr/>
          <a:lstStyle/>
          <a:p>
            <a:r>
              <a:rPr lang="en-US" dirty="0" err="1"/>
              <a:t>Statechart</a:t>
            </a:r>
            <a:r>
              <a:rPr lang="en-US" dirty="0"/>
              <a:t> Like Representation of Run-to-completion Semantics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898310-AFA5-7045-9B37-1BC6ADA4AF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3481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Sandia Theme (White Background)">
  <a:themeElements>
    <a:clrScheme name="Sandia 2018">
      <a:dk1>
        <a:srgbClr val="000000"/>
      </a:dk1>
      <a:lt1>
        <a:srgbClr val="FFFFFF"/>
      </a:lt1>
      <a:dk2>
        <a:srgbClr val="005376"/>
      </a:dk2>
      <a:lt2>
        <a:srgbClr val="E7E6E6"/>
      </a:lt2>
      <a:accent1>
        <a:srgbClr val="008E74"/>
      </a:accent1>
      <a:accent2>
        <a:srgbClr val="6CB312"/>
      </a:accent2>
      <a:accent3>
        <a:srgbClr val="FFA033"/>
      </a:accent3>
      <a:accent4>
        <a:srgbClr val="A92C00"/>
      </a:accent4>
      <a:accent5>
        <a:srgbClr val="7D0D7C"/>
      </a:accent5>
      <a:accent6>
        <a:srgbClr val="00ADD0"/>
      </a:accent6>
      <a:hlink>
        <a:srgbClr val="0563C1"/>
      </a:hlink>
      <a:folHlink>
        <a:srgbClr val="954F72"/>
      </a:folHlink>
    </a:clrScheme>
    <a:fontScheme name="Gill Sans MT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Sandia2018_16x9_1</Template>
  <TotalTime>4134</TotalTime>
  <Words>945</Words>
  <Application>Microsoft Macintosh PowerPoint</Application>
  <PresentationFormat>On-screen Show (4:3)</PresentationFormat>
  <Paragraphs>314</Paragraphs>
  <Slides>24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Calibri</vt:lpstr>
      <vt:lpstr>Garamond</vt:lpstr>
      <vt:lpstr>Gill Sans MT</vt:lpstr>
      <vt:lpstr>Wingdings</vt:lpstr>
      <vt:lpstr>Sandia Theme (White Background)</vt:lpstr>
      <vt:lpstr>Formal Verification of  Run-to-completion Style  Statecharts Using Event-B</vt:lpstr>
      <vt:lpstr>OUTLINE</vt:lpstr>
      <vt:lpstr>Introduction</vt:lpstr>
      <vt:lpstr>Motivation </vt:lpstr>
      <vt:lpstr>State Chart XML (SCXML)</vt:lpstr>
      <vt:lpstr>Event-B </vt:lpstr>
      <vt:lpstr>UML-B </vt:lpstr>
      <vt:lpstr>Run-to-Completion </vt:lpstr>
      <vt:lpstr>Statechart Like Representation of Run-to-completion Semantics </vt:lpstr>
      <vt:lpstr>Statechart Like Representation of Run-to-completion Semantics </vt:lpstr>
      <vt:lpstr>Model Construction</vt:lpstr>
      <vt:lpstr>Different Types of Refinement</vt:lpstr>
      <vt:lpstr>Quadrotor Helicopter Model Construction</vt:lpstr>
      <vt:lpstr>Quadrotor Helicopter Model Construction (cont.)</vt:lpstr>
      <vt:lpstr>SCXML Model Translation to Event-B</vt:lpstr>
      <vt:lpstr>SCXML Model Translation to Event-B</vt:lpstr>
      <vt:lpstr>Model Verification</vt:lpstr>
      <vt:lpstr>Verification of Safety Properties</vt:lpstr>
      <vt:lpstr>Verification of Control Responses</vt:lpstr>
      <vt:lpstr>Conclusions</vt:lpstr>
      <vt:lpstr>Conclusions and Future Work</vt:lpstr>
      <vt:lpstr> QUESTIONS</vt:lpstr>
      <vt:lpstr>Different Types of Refinement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101</cp:revision>
  <dcterms:created xsi:type="dcterms:W3CDTF">2017-10-14T01:15:26Z</dcterms:created>
  <dcterms:modified xsi:type="dcterms:W3CDTF">2020-09-04T01:04:04Z</dcterms:modified>
</cp:coreProperties>
</file>